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6" r:id="rId2"/>
  </p:sldMasterIdLst>
  <p:notesMasterIdLst>
    <p:notesMasterId r:id="rId27"/>
  </p:notesMasterIdLst>
  <p:handoutMasterIdLst>
    <p:handoutMasterId r:id="rId28"/>
  </p:handoutMasterIdLst>
  <p:sldIdLst>
    <p:sldId id="259" r:id="rId3"/>
    <p:sldId id="368" r:id="rId4"/>
    <p:sldId id="369" r:id="rId5"/>
    <p:sldId id="373" r:id="rId6"/>
    <p:sldId id="357" r:id="rId7"/>
    <p:sldId id="371" r:id="rId8"/>
    <p:sldId id="370" r:id="rId9"/>
    <p:sldId id="374" r:id="rId10"/>
    <p:sldId id="367" r:id="rId11"/>
    <p:sldId id="372" r:id="rId12"/>
    <p:sldId id="346" r:id="rId13"/>
    <p:sldId id="282" r:id="rId14"/>
    <p:sldId id="261" r:id="rId15"/>
    <p:sldId id="268" r:id="rId16"/>
    <p:sldId id="275" r:id="rId17"/>
    <p:sldId id="269" r:id="rId18"/>
    <p:sldId id="270" r:id="rId19"/>
    <p:sldId id="379" r:id="rId20"/>
    <p:sldId id="377" r:id="rId21"/>
    <p:sldId id="380" r:id="rId22"/>
    <p:sldId id="378" r:id="rId23"/>
    <p:sldId id="273" r:id="rId24"/>
    <p:sldId id="376" r:id="rId25"/>
    <p:sldId id="381" r:id="rId26"/>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7582"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88468" autoAdjust="0"/>
  </p:normalViewPr>
  <p:slideViewPr>
    <p:cSldViewPr snapToGrid="0" showGuides="1">
      <p:cViewPr varScale="1">
        <p:scale>
          <a:sx n="77" d="100"/>
          <a:sy n="77" d="100"/>
        </p:scale>
        <p:origin x="232" y="48"/>
      </p:cViewPr>
      <p:guideLst>
        <p:guide pos="7582"/>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35" d="100"/>
        <a:sy n="135" d="100"/>
      </p:scale>
      <p:origin x="0" y="0"/>
    </p:cViewPr>
  </p:notesTextViewPr>
  <p:sorterViewPr>
    <p:cViewPr varScale="1">
      <p:scale>
        <a:sx n="1" d="1"/>
        <a:sy n="1" d="1"/>
      </p:scale>
      <p:origin x="0" y="-5592"/>
    </p:cViewPr>
  </p:sorterViewPr>
  <p:notesViewPr>
    <p:cSldViewPr snapToGrid="0" showGuides="1">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08DB251-D803-4475-8281-4947A89E79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C6218A5-2289-4813-A341-6263B16CBA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2022/10/3</a:t>
            </a:fld>
            <a:endParaRPr lang="zh-CN" altLang="en-US"/>
          </a:p>
        </p:txBody>
      </p:sp>
      <p:sp>
        <p:nvSpPr>
          <p:cNvPr id="4" name="页脚占位符 3">
            <a:extLst>
              <a:ext uri="{FF2B5EF4-FFF2-40B4-BE49-F238E27FC236}">
                <a16:creationId xmlns:a16="http://schemas.microsoft.com/office/drawing/2014/main" id="{597CE9A9-1C60-4F0A-AA63-4467F58DE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1EA911-14C2-4254-9079-FD9EC1C139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26884180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png>
</file>

<file path=ppt/media/image16.jpeg>
</file>

<file path=ppt/media/image17.jpeg>
</file>

<file path=ppt/media/image18.png>
</file>

<file path=ppt/media/image19.png>
</file>

<file path=ppt/media/image2.png>
</file>

<file path=ppt/media/image20.jpg>
</file>

<file path=ppt/media/image21.jpeg>
</file>

<file path=ppt/media/image22.jpe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png>
</file>

<file path=ppt/media/image31.png>
</file>

<file path=ppt/media/image32.png>
</file>

<file path=ppt/media/image33.png>
</file>

<file path=ppt/media/image34.jpeg>
</file>

<file path=ppt/media/image35.png>
</file>

<file path=ppt/media/image36.jpeg>
</file>

<file path=ppt/media/image37.png>
</file>

<file path=ppt/media/image38.png>
</file>

<file path=ppt/media/image39.jpe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2022/10/3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extLst>
      <p:ext uri="{BB962C8B-B14F-4D97-AF65-F5344CB8AC3E}">
        <p14:creationId xmlns:p14="http://schemas.microsoft.com/office/powerpoint/2010/main" val="932241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a:t>
            </a:fld>
            <a:endParaRPr lang="zh-CN" altLang="en-US"/>
          </a:p>
        </p:txBody>
      </p:sp>
    </p:spTree>
    <p:extLst>
      <p:ext uri="{BB962C8B-B14F-4D97-AF65-F5344CB8AC3E}">
        <p14:creationId xmlns:p14="http://schemas.microsoft.com/office/powerpoint/2010/main" val="106384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121212"/>
                </a:solidFill>
                <a:effectLst/>
                <a:latin typeface="-apple-system"/>
              </a:rPr>
              <a:t>它的出生得益于二战期间美国对复杂的导弹弹道的计算需求。</a:t>
            </a:r>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11</a:t>
            </a:fld>
            <a:endParaRPr lang="zh-CN" altLang="en-US"/>
          </a:p>
        </p:txBody>
      </p:sp>
    </p:spTree>
    <p:extLst>
      <p:ext uri="{BB962C8B-B14F-4D97-AF65-F5344CB8AC3E}">
        <p14:creationId xmlns:p14="http://schemas.microsoft.com/office/powerpoint/2010/main" val="856721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6E0D5545-95D4-489F-B8ED-7EAFA774B567}" type="slidenum">
              <a:rPr lang="zh-CN" altLang="en-US" smtClean="0"/>
              <a:t>12</a:t>
            </a:fld>
            <a:endParaRPr lang="zh-CN" altLang="en-US"/>
          </a:p>
        </p:txBody>
      </p:sp>
    </p:spTree>
    <p:extLst>
      <p:ext uri="{BB962C8B-B14F-4D97-AF65-F5344CB8AC3E}">
        <p14:creationId xmlns:p14="http://schemas.microsoft.com/office/powerpoint/2010/main" val="20694437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err="1">
                <a:solidFill>
                  <a:schemeClr val="tx1"/>
                </a:solidFill>
                <a:effectLst/>
                <a:latin typeface="+mn-lt"/>
                <a:ea typeface="+mn-ea"/>
                <a:cs typeface="+mn-cs"/>
              </a:rPr>
              <a:t>Presynapses</a:t>
            </a:r>
            <a:r>
              <a:rPr lang="en-US" altLang="zh-CN" sz="1200" b="0" i="0" kern="1200" dirty="0">
                <a:solidFill>
                  <a:schemeClr val="tx1"/>
                </a:solidFill>
                <a:effectLst/>
                <a:latin typeface="+mn-lt"/>
                <a:ea typeface="+mn-ea"/>
                <a:cs typeface="+mn-cs"/>
              </a:rPr>
              <a:t> are located at the ends of a long, single process of an axon, which can branch many times. </a:t>
            </a:r>
            <a:r>
              <a:rPr lang="en-US" altLang="zh-CN" sz="1200" b="0" i="0" kern="1200" dirty="0" err="1">
                <a:solidFill>
                  <a:schemeClr val="tx1"/>
                </a:solidFill>
                <a:effectLst/>
                <a:latin typeface="+mn-lt"/>
                <a:ea typeface="+mn-ea"/>
                <a:cs typeface="+mn-cs"/>
              </a:rPr>
              <a:t>Presynapse</a:t>
            </a:r>
            <a:r>
              <a:rPr lang="en-US" altLang="zh-CN" sz="1200" b="0" i="0" kern="1200" dirty="0">
                <a:solidFill>
                  <a:schemeClr val="tx1"/>
                </a:solidFill>
                <a:effectLst/>
                <a:latin typeface="+mn-lt"/>
                <a:ea typeface="+mn-ea"/>
                <a:cs typeface="+mn-cs"/>
              </a:rPr>
              <a:t> is presented as a small seal at the tips, it refers to the neuron that transmits excitation. </a:t>
            </a:r>
            <a:r>
              <a:rPr lang="en-US" altLang="zh-CN" sz="1200" b="0" i="0" kern="1200" dirty="0" err="1">
                <a:solidFill>
                  <a:schemeClr val="tx1"/>
                </a:solidFill>
                <a:effectLst/>
                <a:latin typeface="+mn-lt"/>
                <a:ea typeface="+mn-ea"/>
                <a:cs typeface="+mn-cs"/>
              </a:rPr>
              <a:t>Postsynapses</a:t>
            </a:r>
            <a:r>
              <a:rPr lang="en-US" altLang="zh-CN" sz="1200" b="0" i="0" kern="1200" dirty="0">
                <a:solidFill>
                  <a:schemeClr val="tx1"/>
                </a:solidFill>
                <a:effectLst/>
                <a:latin typeface="+mn-lt"/>
                <a:ea typeface="+mn-ea"/>
                <a:cs typeface="+mn-cs"/>
              </a:rPr>
              <a:t> are located on short branching dendrites, they belong to the neuron to which the excitation is transmitted.</a:t>
            </a: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In the </a:t>
            </a:r>
            <a:r>
              <a:rPr lang="en-US" altLang="zh-CN" sz="1200" b="0" i="0" kern="1200" dirty="0" err="1">
                <a:solidFill>
                  <a:schemeClr val="tx1"/>
                </a:solidFill>
                <a:effectLst/>
                <a:latin typeface="+mn-lt"/>
                <a:ea typeface="+mn-ea"/>
                <a:cs typeface="+mn-cs"/>
              </a:rPr>
              <a:t>presynapse</a:t>
            </a:r>
            <a:r>
              <a:rPr lang="en-US" altLang="zh-CN" sz="1200" b="0" i="0" kern="1200" dirty="0">
                <a:solidFill>
                  <a:schemeClr val="tx1"/>
                </a:solidFill>
                <a:effectLst/>
                <a:latin typeface="+mn-lt"/>
                <a:ea typeface="+mn-ea"/>
                <a:cs typeface="+mn-cs"/>
              </a:rPr>
              <a:t> are vesicles with portions of the neurotransmitter substance. It was in </a:t>
            </a:r>
            <a:r>
              <a:rPr lang="en-US" altLang="zh-CN" sz="1200" b="0" i="0" kern="1200" dirty="0" err="1">
                <a:solidFill>
                  <a:schemeClr val="tx1"/>
                </a:solidFill>
                <a:effectLst/>
                <a:latin typeface="+mn-lt"/>
                <a:ea typeface="+mn-ea"/>
                <a:cs typeface="+mn-cs"/>
              </a:rPr>
              <a:t>presynapses</a:t>
            </a:r>
            <a:r>
              <a:rPr lang="en-US" altLang="zh-CN" sz="1200" b="0" i="0" kern="1200" dirty="0">
                <a:solidFill>
                  <a:schemeClr val="tx1"/>
                </a:solidFill>
                <a:effectLst/>
                <a:latin typeface="+mn-lt"/>
                <a:ea typeface="+mn-ea"/>
                <a:cs typeface="+mn-cs"/>
              </a:rPr>
              <a:t> that the </a:t>
            </a:r>
            <a:r>
              <a:rPr lang="en-US" altLang="zh-CN" sz="1200" b="0" i="0" kern="1200" dirty="0" err="1">
                <a:solidFill>
                  <a:schemeClr val="tx1"/>
                </a:solidFill>
                <a:effectLst/>
                <a:latin typeface="+mn-lt"/>
                <a:ea typeface="+mn-ea"/>
                <a:cs typeface="+mn-cs"/>
              </a:rPr>
              <a:t>unequalness</a:t>
            </a:r>
            <a:r>
              <a:rPr lang="en-US" altLang="zh-CN" sz="1200" b="0" i="0" kern="1200" dirty="0">
                <a:solidFill>
                  <a:schemeClr val="tx1"/>
                </a:solidFill>
                <a:effectLst/>
                <a:latin typeface="+mn-lt"/>
                <a:ea typeface="+mn-ea"/>
                <a:cs typeface="+mn-cs"/>
              </a:rPr>
              <a:t> of synapses was previously revealed, </a:t>
            </a:r>
            <a:r>
              <a:rPr lang="en-US" altLang="zh-CN" sz="1200" b="0" i="0" kern="1200" dirty="0" err="1">
                <a:solidFill>
                  <a:schemeClr val="tx1"/>
                </a:solidFill>
                <a:effectLst/>
                <a:latin typeface="+mn-lt"/>
                <a:ea typeface="+mn-ea"/>
                <a:cs typeface="+mn-cs"/>
              </a:rPr>
              <a:t>presynapses</a:t>
            </a:r>
            <a:r>
              <a:rPr lang="en-US" altLang="zh-CN" sz="1200" b="0" i="0" kern="1200" dirty="0">
                <a:solidFill>
                  <a:schemeClr val="tx1"/>
                </a:solidFill>
                <a:effectLst/>
                <a:latin typeface="+mn-lt"/>
                <a:ea typeface="+mn-ea"/>
                <a:cs typeface="+mn-cs"/>
              </a:rPr>
              <a:t> differ in the number of portions of the neurotransmitter stored in it, as well as in the amount of neurotransmitter released when it is activated. The weight or strength of the </a:t>
            </a:r>
            <a:r>
              <a:rPr lang="en-US" altLang="zh-CN" sz="1200" b="0" i="0" kern="1200" dirty="0" err="1">
                <a:solidFill>
                  <a:schemeClr val="tx1"/>
                </a:solidFill>
                <a:effectLst/>
                <a:latin typeface="+mn-lt"/>
                <a:ea typeface="+mn-ea"/>
                <a:cs typeface="+mn-cs"/>
              </a:rPr>
              <a:t>presynapse</a:t>
            </a:r>
            <a:r>
              <a:rPr lang="en-US" altLang="zh-CN" sz="1200" b="0" i="0" kern="1200" dirty="0">
                <a:solidFill>
                  <a:schemeClr val="tx1"/>
                </a:solidFill>
                <a:effectLst/>
                <a:latin typeface="+mn-lt"/>
                <a:ea typeface="+mn-ea"/>
                <a:cs typeface="+mn-cs"/>
              </a:rPr>
              <a:t> is denoted by the letter S.</a:t>
            </a: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On the surface of the membrane of the </a:t>
            </a:r>
            <a:r>
              <a:rPr lang="en-US" altLang="zh-CN" sz="1200" b="0" i="0" kern="1200" dirty="0" err="1">
                <a:solidFill>
                  <a:schemeClr val="tx1"/>
                </a:solidFill>
                <a:effectLst/>
                <a:latin typeface="+mn-lt"/>
                <a:ea typeface="+mn-ea"/>
                <a:cs typeface="+mn-cs"/>
              </a:rPr>
              <a:t>postsynapse</a:t>
            </a:r>
            <a:r>
              <a:rPr lang="en-US" altLang="zh-CN" sz="1200" b="0" i="0" kern="1200" dirty="0">
                <a:solidFill>
                  <a:schemeClr val="tx1"/>
                </a:solidFill>
                <a:effectLst/>
                <a:latin typeface="+mn-lt"/>
                <a:ea typeface="+mn-ea"/>
                <a:cs typeface="+mn-cs"/>
              </a:rPr>
              <a:t> are receptors that respond to a neurotransmitter. The number of these receptors determines how sensitive the synapse is. That is, </a:t>
            </a:r>
            <a:r>
              <a:rPr lang="en-US" altLang="zh-CN" sz="1200" b="0" i="0" kern="1200" dirty="0" err="1">
                <a:solidFill>
                  <a:schemeClr val="tx1"/>
                </a:solidFill>
                <a:effectLst/>
                <a:latin typeface="+mn-lt"/>
                <a:ea typeface="+mn-ea"/>
                <a:cs typeface="+mn-cs"/>
              </a:rPr>
              <a:t>postsynapse</a:t>
            </a:r>
            <a:r>
              <a:rPr lang="en-US" altLang="zh-CN" sz="1200" b="0" i="0" kern="1200" dirty="0">
                <a:solidFill>
                  <a:schemeClr val="tx1"/>
                </a:solidFill>
                <a:effectLst/>
                <a:latin typeface="+mn-lt"/>
                <a:ea typeface="+mn-ea"/>
                <a:cs typeface="+mn-cs"/>
              </a:rPr>
              <a:t> can also be characterized by some characteristics, weight. Let’s designate this weight by the letter A. Of course, these two parameters can be represented as one W, which determines the strength of the entire synapse, but these parameters must be tuned in different ways during training and they still refer to different neurons.</a:t>
            </a:r>
          </a:p>
          <a:p>
            <a:endParaRPr lang="en-US" altLang="zh-CN" sz="1200" b="0" i="0" kern="1200" dirty="0">
              <a:solidFill>
                <a:schemeClr val="tx1"/>
              </a:solidFill>
              <a:effectLst/>
              <a:latin typeface="+mn-lt"/>
              <a:ea typeface="+mn-ea"/>
              <a:cs typeface="+mn-cs"/>
            </a:endParaRPr>
          </a:p>
          <a:p>
            <a:r>
              <a:rPr lang="en-US" altLang="zh-CN" dirty="0"/>
              <a:t>https://blog.goodaudience.com/comparison-of-the-brain-with-a-computer-neural-network-3ecd3c1fef57</a:t>
            </a:r>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14</a:t>
            </a:fld>
            <a:endParaRPr lang="zh-CN" altLang="en-US"/>
          </a:p>
        </p:txBody>
      </p:sp>
    </p:spTree>
    <p:extLst>
      <p:ext uri="{BB962C8B-B14F-4D97-AF65-F5344CB8AC3E}">
        <p14:creationId xmlns:p14="http://schemas.microsoft.com/office/powerpoint/2010/main" val="32985396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AF7A6D04-2810-44D7-A07D-0AA2596107F1}"/>
              </a:ext>
            </a:extLst>
          </p:cNvPr>
          <p:cNvGrpSpPr/>
          <p:nvPr userDrawn="1"/>
        </p:nvGrpSpPr>
        <p:grpSpPr>
          <a:xfrm>
            <a:off x="3352562" y="6244170"/>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a:extLst>
              <a:ext uri="{FF2B5EF4-FFF2-40B4-BE49-F238E27FC236}">
                <a16:creationId xmlns:a16="http://schemas.microsoft.com/office/drawing/2014/main" id="{F6E58E8B-64DD-4CB6-9A0A-016E581D3E4C}"/>
              </a:ext>
            </a:extLst>
          </p:cNvPr>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443D3B54-A2E0-47EA-82F0-8A5C219B17CC}"/>
              </a:ext>
            </a:extLst>
          </p:cNvPr>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92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AABAA2F6-CE8B-4D0C-9DA1-7AFD8C0E1F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a:extLst>
              <a:ext uri="{FF2B5EF4-FFF2-40B4-BE49-F238E27FC236}">
                <a16:creationId xmlns:a16="http://schemas.microsoft.com/office/drawing/2014/main" id="{55B5EF86-CD68-45F5-B469-E0C751A7F1CE}"/>
              </a:ext>
            </a:extLst>
          </p:cNvPr>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7" name="图片 6" descr="图片包含 户外, 标牌, 黑色&#10;&#10;自动生成的说明">
            <a:extLst>
              <a:ext uri="{FF2B5EF4-FFF2-40B4-BE49-F238E27FC236}">
                <a16:creationId xmlns:a16="http://schemas.microsoft.com/office/drawing/2014/main" id="{BBD19A13-D175-4468-834D-FE213A533AB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hasCustomPrompt="1"/>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dirty="0"/>
              <a:t>类脑智能</a:t>
            </a:r>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hasCustomPrompt="1"/>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dirty="0"/>
              <a:t>人脑、计算机与神经网络</a:t>
            </a:r>
          </a:p>
        </p:txBody>
      </p:sp>
      <p:sp>
        <p:nvSpPr>
          <p:cNvPr id="17" name="文本占位符 16">
            <a:extLst>
              <a:ext uri="{FF2B5EF4-FFF2-40B4-BE49-F238E27FC236}">
                <a16:creationId xmlns:a16="http://schemas.microsoft.com/office/drawing/2014/main" id="{2FF6FEE6-2A34-4756-8F6B-3232EC375278}"/>
              </a:ext>
            </a:extLst>
          </p:cNvPr>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a:extLst>
              <a:ext uri="{FF2B5EF4-FFF2-40B4-BE49-F238E27FC236}">
                <a16:creationId xmlns:a16="http://schemas.microsoft.com/office/drawing/2014/main" id="{93235BFC-8F08-4C25-988C-FCB706C52ACD}"/>
              </a:ext>
            </a:extLst>
          </p:cNvPr>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A14A4014-5A08-40D8-A5CC-B2FF9962A739}"/>
              </a:ext>
            </a:extLst>
          </p:cNvPr>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72C3C1CA-869D-4F70-8C72-BC72214F5E64}"/>
              </a:ext>
            </a:extLst>
          </p:cNvPr>
          <p:cNvPicPr>
            <a:picLocks noChangeAspect="1"/>
          </p:cNvPicPr>
          <p:nvPr userDrawn="1"/>
        </p:nvPicPr>
        <p:blipFill rotWithShape="1">
          <a:blip r:embed="rId5"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12322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a:extLst>
              <a:ext uri="{FF2B5EF4-FFF2-40B4-BE49-F238E27FC236}">
                <a16:creationId xmlns:a16="http://schemas.microsoft.com/office/drawing/2014/main" id="{59C76395-F18A-42DC-A156-F93BFCD8E486}"/>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a:extLst>
              <a:ext uri="{FF2B5EF4-FFF2-40B4-BE49-F238E27FC236}">
                <a16:creationId xmlns:a16="http://schemas.microsoft.com/office/drawing/2014/main" id="{EC48E4B1-8892-4D66-885C-B3B81823AF7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a:extLst>
              <a:ext uri="{FF2B5EF4-FFF2-40B4-BE49-F238E27FC236}">
                <a16:creationId xmlns:a16="http://schemas.microsoft.com/office/drawing/2014/main" id="{12079C22-C965-4A93-8C7F-F7C26F71D8DF}"/>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12618407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a:extLst>
              <a:ext uri="{FF2B5EF4-FFF2-40B4-BE49-F238E27FC236}">
                <a16:creationId xmlns:a16="http://schemas.microsoft.com/office/drawing/2014/main" id="{B5861CDE-5CCC-4EC9-AAE6-4DDC185E1B6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a:extLst>
              <a:ext uri="{FF2B5EF4-FFF2-40B4-BE49-F238E27FC236}">
                <a16:creationId xmlns:a16="http://schemas.microsoft.com/office/drawing/2014/main" id="{697B15C4-0524-4A21-A6CE-F7DA7DA15B84}"/>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27418082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a:extLst>
              <a:ext uri="{FF2B5EF4-FFF2-40B4-BE49-F238E27FC236}">
                <a16:creationId xmlns:a16="http://schemas.microsoft.com/office/drawing/2014/main" id="{3D05038B-8A32-4BD0-A068-AFE03E6FF8D3}"/>
              </a:ext>
            </a:extLst>
          </p:cNvPr>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a:extLst>
              <a:ext uri="{FF2B5EF4-FFF2-40B4-BE49-F238E27FC236}">
                <a16:creationId xmlns:a16="http://schemas.microsoft.com/office/drawing/2014/main" id="{709B0529-EE67-44AA-BAF8-7E78156B3DE4}"/>
              </a:ext>
            </a:extLst>
          </p:cNvPr>
          <p:cNvPicPr>
            <a:picLocks noChangeAspect="1"/>
          </p:cNvPicPr>
          <p:nvPr userDrawn="1"/>
        </p:nvPicPr>
        <p:blipFill rotWithShape="1">
          <a:blip r:embed="rId2">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pic>
        <p:nvPicPr>
          <p:cNvPr id="5" name="图片 4">
            <a:extLst>
              <a:ext uri="{FF2B5EF4-FFF2-40B4-BE49-F238E27FC236}">
                <a16:creationId xmlns:a16="http://schemas.microsoft.com/office/drawing/2014/main" id="{DFA12E6D-1EC4-4BB8-BCAB-668C213B8F5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a:extLst>
              <a:ext uri="{FF2B5EF4-FFF2-40B4-BE49-F238E27FC236}">
                <a16:creationId xmlns:a16="http://schemas.microsoft.com/office/drawing/2014/main" id="{5B543617-7E5E-4360-A155-0CA2B7AF9E10}"/>
              </a:ext>
            </a:extLst>
          </p:cNvPr>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4">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extLst>
      <p:ext uri="{BB962C8B-B14F-4D97-AF65-F5344CB8AC3E}">
        <p14:creationId xmlns:p14="http://schemas.microsoft.com/office/powerpoint/2010/main" val="4187296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3774908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a:extLst>
              <a:ext uri="{FF2B5EF4-FFF2-40B4-BE49-F238E27FC236}">
                <a16:creationId xmlns:a16="http://schemas.microsoft.com/office/drawing/2014/main" id="{0E7CEFF4-3933-40D2-928B-A28B021C14B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88762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3968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1843012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ECA0A7A8-52A5-4508-9B7C-8E9F070AF3A8}"/>
              </a:ext>
            </a:extLst>
          </p:cNvPr>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3E0947F5-F302-4DA0-B1F5-30EE10CF1F22}"/>
              </a:ext>
            </a:extLst>
          </p:cNvPr>
          <p:cNvGrpSpPr/>
          <p:nvPr userDrawn="1"/>
        </p:nvGrpSpPr>
        <p:grpSpPr>
          <a:xfrm>
            <a:off x="3352562" y="6252715"/>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9357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a:extLst>
              <a:ext uri="{FF2B5EF4-FFF2-40B4-BE49-F238E27FC236}">
                <a16:creationId xmlns:a16="http://schemas.microsoft.com/office/drawing/2014/main" id="{32C61E04-9C57-4412-9EA5-8082A6789B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a:extLst>
              <a:ext uri="{FF2B5EF4-FFF2-40B4-BE49-F238E27FC236}">
                <a16:creationId xmlns:a16="http://schemas.microsoft.com/office/drawing/2014/main" id="{C5A6C460-C718-4155-A390-E0273AFCB62A}"/>
              </a:ext>
            </a:extLst>
          </p:cNvPr>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a:extLst>
              <a:ext uri="{FF2B5EF4-FFF2-40B4-BE49-F238E27FC236}">
                <a16:creationId xmlns:a16="http://schemas.microsoft.com/office/drawing/2014/main" id="{73862409-EB7F-40D8-9600-B7C8CE927E66}"/>
              </a:ext>
            </a:extLst>
          </p:cNvPr>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a:extLst>
              <a:ext uri="{FF2B5EF4-FFF2-40B4-BE49-F238E27FC236}">
                <a16:creationId xmlns:a16="http://schemas.microsoft.com/office/drawing/2014/main" id="{1A63D107-02BD-4A0D-9132-36E8D944F421}"/>
              </a:ext>
            </a:extLst>
          </p:cNvPr>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a:extLst>
              <a:ext uri="{FF2B5EF4-FFF2-40B4-BE49-F238E27FC236}">
                <a16:creationId xmlns:a16="http://schemas.microsoft.com/office/drawing/2014/main" id="{3D92EBD5-2225-4D92-B6FB-5F42D4CF9A7C}"/>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a:extLst>
              <a:ext uri="{FF2B5EF4-FFF2-40B4-BE49-F238E27FC236}">
                <a16:creationId xmlns:a16="http://schemas.microsoft.com/office/drawing/2014/main" id="{7F038EC1-5530-4400-9F4D-38CB7EE61EE1}"/>
              </a:ext>
            </a:extLst>
          </p:cNvPr>
          <p:cNvPicPr>
            <a:picLocks noChangeAspect="1"/>
          </p:cNvPicPr>
          <p:nvPr userDrawn="1"/>
        </p:nvPicPr>
        <p:blipFill rotWithShape="1">
          <a:blip r:embed="rId6"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2419962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7C66039A-3D15-4D27-8FD3-6ADF01C340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a:extLst>
              <a:ext uri="{FF2B5EF4-FFF2-40B4-BE49-F238E27FC236}">
                <a16:creationId xmlns:a16="http://schemas.microsoft.com/office/drawing/2014/main" id="{75D47FDF-63E1-442F-8001-E72FBC10D88D}"/>
              </a:ext>
            </a:extLst>
          </p:cNvPr>
          <p:cNvGrpSpPr/>
          <p:nvPr userDrawn="1"/>
        </p:nvGrpSpPr>
        <p:grpSpPr>
          <a:xfrm>
            <a:off x="304800" y="2455636"/>
            <a:ext cx="4122059" cy="1462680"/>
            <a:chOff x="304800" y="2709636"/>
            <a:chExt cx="4122059" cy="1462680"/>
          </a:xfrm>
        </p:grpSpPr>
        <p:grpSp>
          <p:nvGrpSpPr>
            <p:cNvPr id="5" name="组合 4">
              <a:extLst>
                <a:ext uri="{FF2B5EF4-FFF2-40B4-BE49-F238E27FC236}">
                  <a16:creationId xmlns:a16="http://schemas.microsoft.com/office/drawing/2014/main" id="{9022DE15-F0A7-4081-B20E-F56AF7E8D451}"/>
                </a:ext>
              </a:extLst>
            </p:cNvPr>
            <p:cNvGrpSpPr/>
            <p:nvPr/>
          </p:nvGrpSpPr>
          <p:grpSpPr>
            <a:xfrm>
              <a:off x="304800" y="2709636"/>
              <a:ext cx="4122059" cy="1462680"/>
              <a:chOff x="667656" y="1497651"/>
              <a:chExt cx="4122059" cy="1462680"/>
            </a:xfrm>
          </p:grpSpPr>
          <p:grpSp>
            <p:nvGrpSpPr>
              <p:cNvPr id="7" name="组合 6">
                <a:extLst>
                  <a:ext uri="{FF2B5EF4-FFF2-40B4-BE49-F238E27FC236}">
                    <a16:creationId xmlns:a16="http://schemas.microsoft.com/office/drawing/2014/main" id="{068AF075-1EBE-4100-82B6-D1B2511E27A3}"/>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CD1F02EB-A5F5-4A25-8E13-33D76C3997D5}"/>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27CDB2F7-E7B6-465A-921A-BD30952F7D41}"/>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0901EB5B-A305-4D12-8523-8654B0DF8D3C}"/>
                  </a:ext>
                </a:extLst>
              </p:cNvPr>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a:extLst>
                  <a:ext uri="{FF2B5EF4-FFF2-40B4-BE49-F238E27FC236}">
                    <a16:creationId xmlns:a16="http://schemas.microsoft.com/office/drawing/2014/main" id="{9DBDFDE5-938B-46BA-BF04-52626678C645}"/>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DC96E7EA-26DC-40A9-97DD-57F90BFFB6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a:extLst>
              <a:ext uri="{FF2B5EF4-FFF2-40B4-BE49-F238E27FC236}">
                <a16:creationId xmlns:a16="http://schemas.microsoft.com/office/drawing/2014/main" id="{86D2A06B-94AC-4433-BBC3-A98A9F2FD48B}"/>
              </a:ext>
            </a:extLst>
          </p:cNvPr>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a:extLst>
              <a:ext uri="{FF2B5EF4-FFF2-40B4-BE49-F238E27FC236}">
                <a16:creationId xmlns:a16="http://schemas.microsoft.com/office/drawing/2014/main" id="{DE1AFFB6-310A-466D-BAD1-F84A11C9C967}"/>
              </a:ext>
            </a:extLst>
          </p:cNvPr>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2896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a:extLst>
              <a:ext uri="{FF2B5EF4-FFF2-40B4-BE49-F238E27FC236}">
                <a16:creationId xmlns:a16="http://schemas.microsoft.com/office/drawing/2014/main" id="{1CF278BF-7BDF-4094-9C1D-962B78BFDF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a:extLst>
              <a:ext uri="{FF2B5EF4-FFF2-40B4-BE49-F238E27FC236}">
                <a16:creationId xmlns:a16="http://schemas.microsoft.com/office/drawing/2014/main" id="{ACBE5229-6D64-4AB4-BD32-C5A9C0A25B3D}"/>
              </a:ext>
            </a:extLst>
          </p:cNvPr>
          <p:cNvGrpSpPr/>
          <p:nvPr/>
        </p:nvGrpSpPr>
        <p:grpSpPr>
          <a:xfrm>
            <a:off x="4034970" y="685800"/>
            <a:ext cx="4122060" cy="1462680"/>
            <a:chOff x="667655" y="1497651"/>
            <a:chExt cx="4122060" cy="1462680"/>
          </a:xfrm>
        </p:grpSpPr>
        <p:grpSp>
          <p:nvGrpSpPr>
            <p:cNvPr id="7" name="组合 6">
              <a:extLst>
                <a:ext uri="{FF2B5EF4-FFF2-40B4-BE49-F238E27FC236}">
                  <a16:creationId xmlns:a16="http://schemas.microsoft.com/office/drawing/2014/main" id="{56977AD1-FB29-49DB-B293-6E501C63653E}"/>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D2C25A7C-283B-4D59-8088-0D173FD791A1}"/>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909D8670-2666-4A27-A0FE-9BF4BFDA7DA3}"/>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10563126-3B82-41C3-959D-6EE0A64FB1C8}"/>
                </a:ext>
              </a:extLst>
            </p:cNvPr>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a:extLst>
                <a:ext uri="{FF2B5EF4-FFF2-40B4-BE49-F238E27FC236}">
                  <a16:creationId xmlns:a16="http://schemas.microsoft.com/office/drawing/2014/main" id="{A1F06D8F-A998-4957-BCDD-C5D37E948A62}"/>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F63F420-5C8B-4249-B74B-AB25DACFA0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a:extLst>
              <a:ext uri="{FF2B5EF4-FFF2-40B4-BE49-F238E27FC236}">
                <a16:creationId xmlns:a16="http://schemas.microsoft.com/office/drawing/2014/main" id="{E9A5540C-0F48-4B7F-B5D6-F8A8EDA2E8C4}"/>
              </a:ext>
            </a:extLst>
          </p:cNvPr>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a:extLst>
              <a:ext uri="{FF2B5EF4-FFF2-40B4-BE49-F238E27FC236}">
                <a16:creationId xmlns:a16="http://schemas.microsoft.com/office/drawing/2014/main" id="{9D9484F6-57FB-4D78-BAC6-3A0A97C9E850}"/>
              </a:ext>
            </a:extLst>
          </p:cNvPr>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4477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a:extLst>
              <a:ext uri="{FF2B5EF4-FFF2-40B4-BE49-F238E27FC236}">
                <a16:creationId xmlns:a16="http://schemas.microsoft.com/office/drawing/2014/main" id="{BCB8885F-CCB9-4EC9-AC5C-83B4329CC8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a:extLst>
              <a:ext uri="{FF2B5EF4-FFF2-40B4-BE49-F238E27FC236}">
                <a16:creationId xmlns:a16="http://schemas.microsoft.com/office/drawing/2014/main" id="{465DB092-56FD-4A68-9D16-CFF0FD3DE80D}"/>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extLst>
      <p:ext uri="{BB962C8B-B14F-4D97-AF65-F5344CB8AC3E}">
        <p14:creationId xmlns:p14="http://schemas.microsoft.com/office/powerpoint/2010/main" val="3497728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a:extLst>
              <a:ext uri="{FF2B5EF4-FFF2-40B4-BE49-F238E27FC236}">
                <a16:creationId xmlns:a16="http://schemas.microsoft.com/office/drawing/2014/main" id="{CA20EC42-E2DC-453A-A334-D1D7BD3BE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a:extLst>
              <a:ext uri="{FF2B5EF4-FFF2-40B4-BE49-F238E27FC236}">
                <a16:creationId xmlns:a16="http://schemas.microsoft.com/office/drawing/2014/main" id="{7A251A89-E640-49C6-A3E7-63D966517577}"/>
              </a:ext>
            </a:extLst>
          </p:cNvPr>
          <p:cNvPicPr>
            <a:picLocks noChangeAspect="1"/>
          </p:cNvPicPr>
          <p:nvPr userDrawn="1"/>
        </p:nvPicPr>
        <p:blipFill rotWithShape="1">
          <a:blip r:embed="rId3" cstate="print"/>
          <a:srcRect l="49487" r="1345"/>
          <a:stretch/>
        </p:blipFill>
        <p:spPr>
          <a:xfrm>
            <a:off x="6238430" y="6041797"/>
            <a:ext cx="5920443" cy="411617"/>
          </a:xfrm>
          <a:prstGeom prst="rect">
            <a:avLst/>
          </a:prstGeom>
        </p:spPr>
      </p:pic>
    </p:spTree>
    <p:extLst>
      <p:ext uri="{BB962C8B-B14F-4D97-AF65-F5344CB8AC3E}">
        <p14:creationId xmlns:p14="http://schemas.microsoft.com/office/powerpoint/2010/main" val="548275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B46500FD-D914-4D54-A821-08966030967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4" name="图片 3">
            <a:extLst>
              <a:ext uri="{FF2B5EF4-FFF2-40B4-BE49-F238E27FC236}">
                <a16:creationId xmlns:a16="http://schemas.microsoft.com/office/drawing/2014/main" id="{64227868-C0F1-41FC-A8C9-A533B4E11486}"/>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hasCustomPrompt="1"/>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dirty="0"/>
              <a:t>类脑智能</a:t>
            </a:r>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hasCustomPrompt="1"/>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dirty="0"/>
              <a:t>人脑、计算机与神经网络</a:t>
            </a:r>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a:extLst>
              <a:ext uri="{FF2B5EF4-FFF2-40B4-BE49-F238E27FC236}">
                <a16:creationId xmlns:a16="http://schemas.microsoft.com/office/drawing/2014/main" id="{C2D49473-9331-4572-8AFC-3A905D765CF9}"/>
              </a:ext>
            </a:extLst>
          </p:cNvPr>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a:extLst>
              <a:ext uri="{FF2B5EF4-FFF2-40B4-BE49-F238E27FC236}">
                <a16:creationId xmlns:a16="http://schemas.microsoft.com/office/drawing/2014/main" id="{3E2A174E-0D40-4C44-A4CB-067A3AD3E27A}"/>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a:extLst>
              <a:ext uri="{FF2B5EF4-FFF2-40B4-BE49-F238E27FC236}">
                <a16:creationId xmlns:a16="http://schemas.microsoft.com/office/drawing/2014/main" id="{B6623D7A-6A25-4FAF-BE38-10BE0650BF71}"/>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4000658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a:extLst>
              <a:ext uri="{FF2B5EF4-FFF2-40B4-BE49-F238E27FC236}">
                <a16:creationId xmlns:a16="http://schemas.microsoft.com/office/drawing/2014/main" id="{FCB44420-1668-4CDF-B7B1-BF64940901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a:extLst>
              <a:ext uri="{FF2B5EF4-FFF2-40B4-BE49-F238E27FC236}">
                <a16:creationId xmlns:a16="http://schemas.microsoft.com/office/drawing/2014/main" id="{B0646154-6233-4139-B550-A28CDF04E3FA}"/>
              </a:ext>
            </a:extLst>
          </p:cNvPr>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a:extLst>
              <a:ext uri="{FF2B5EF4-FFF2-40B4-BE49-F238E27FC236}">
                <a16:creationId xmlns:a16="http://schemas.microsoft.com/office/drawing/2014/main" id="{DB662845-A8FE-4E13-82B8-ABEE9422A575}"/>
              </a:ext>
            </a:extLst>
          </p:cNvPr>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a:extLst>
              <a:ext uri="{FF2B5EF4-FFF2-40B4-BE49-F238E27FC236}">
                <a16:creationId xmlns:a16="http://schemas.microsoft.com/office/drawing/2014/main" id="{44330A7B-15B1-4D7C-8EFE-B8A0161426A0}"/>
              </a:ext>
            </a:extLst>
          </p:cNvPr>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a:extLst>
              <a:ext uri="{FF2B5EF4-FFF2-40B4-BE49-F238E27FC236}">
                <a16:creationId xmlns:a16="http://schemas.microsoft.com/office/drawing/2014/main" id="{FAB9E410-8F4C-4E41-B027-DFC233733AB7}"/>
              </a:ext>
            </a:extLst>
          </p:cNvPr>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a:extLst>
              <a:ext uri="{FF2B5EF4-FFF2-40B4-BE49-F238E27FC236}">
                <a16:creationId xmlns:a16="http://schemas.microsoft.com/office/drawing/2014/main" id="{9F88429B-B890-4CEE-A503-4E91AAB2562D}"/>
              </a:ext>
            </a:extLst>
          </p:cNvPr>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a:extLst>
              <a:ext uri="{FF2B5EF4-FFF2-40B4-BE49-F238E27FC236}">
                <a16:creationId xmlns:a16="http://schemas.microsoft.com/office/drawing/2014/main" id="{8AC3C199-AD82-4263-B8E8-8D1CD35372A9}"/>
              </a:ext>
            </a:extLst>
          </p:cNvPr>
          <p:cNvPicPr>
            <a:picLocks noChangeAspect="1"/>
          </p:cNvPicPr>
          <p:nvPr userDrawn="1"/>
        </p:nvPicPr>
        <p:blipFill rotWithShape="1">
          <a:blip r:embed="rId4" cstate="print"/>
          <a:srcRect r="1346"/>
          <a:stretch/>
        </p:blipFill>
        <p:spPr>
          <a:xfrm>
            <a:off x="516" y="6041797"/>
            <a:ext cx="12166903" cy="411617"/>
          </a:xfrm>
          <a:prstGeom prst="rect">
            <a:avLst/>
          </a:prstGeom>
        </p:spPr>
      </p:pic>
      <p:sp>
        <p:nvSpPr>
          <p:cNvPr id="21" name="平行四边形 20">
            <a:extLst>
              <a:ext uri="{FF2B5EF4-FFF2-40B4-BE49-F238E27FC236}">
                <a16:creationId xmlns:a16="http://schemas.microsoft.com/office/drawing/2014/main" id="{2051FE92-34E2-4DFE-BC0D-28D53B1BE4ED}"/>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EE8F87D0-86D3-40A7-B41A-5B19E1D5D4CF}"/>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796813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DF26411B-55E1-4CE5-B9CA-4734B17AE0EC}"/>
              </a:ext>
            </a:extLst>
          </p:cNvPr>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extLst>
      <p:ext uri="{BB962C8B-B14F-4D97-AF65-F5344CB8AC3E}">
        <p14:creationId xmlns:p14="http://schemas.microsoft.com/office/powerpoint/2010/main" val="206858475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5" r:id="rId4"/>
    <p:sldLayoutId id="2147483657" r:id="rId5"/>
    <p:sldLayoutId id="2147483653" r:id="rId6"/>
    <p:sldLayoutId id="2147483658" r:id="rId7"/>
    <p:sldLayoutId id="2147483650" r:id="rId8"/>
    <p:sldLayoutId id="2147483659" r:id="rId9"/>
    <p:sldLayoutId id="2147483651" r:id="rId10"/>
    <p:sldLayoutId id="2147483654" r:id="rId11"/>
    <p:sldLayoutId id="2147483660" r:id="rId12"/>
    <p:sldLayoutId id="2147483663" r:id="rId13"/>
    <p:sldLayoutId id="2147483652" r:id="rId14"/>
    <p:sldLayoutId id="2147483664"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2" pos="7488" userDrawn="1">
          <p15:clr>
            <a:srgbClr val="F26B43"/>
          </p15:clr>
        </p15:guide>
        <p15:guide id="3" orient="horz" pos="432" userDrawn="1">
          <p15:clr>
            <a:srgbClr val="F26B43"/>
          </p15:clr>
        </p15:guide>
        <p15:guide id="4" orient="horz" pos="472" userDrawn="1">
          <p15:clr>
            <a:srgbClr val="F26B43"/>
          </p15:clr>
        </p15:guide>
        <p15:guide id="5" orient="horz" pos="4104" userDrawn="1">
          <p15:clr>
            <a:srgbClr val="F26B43"/>
          </p15:clr>
        </p15:guide>
        <p15:guide id="6" orient="horz" pos="405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486659"/>
      </p:ext>
    </p:extLst>
  </p:cSld>
  <p:clrMap bg1="lt1" tx1="dk1" bg2="lt2" tx2="dk2" accent1="accent1" accent2="accent2" accent3="accent3" accent4="accent4" accent5="accent5" accent6="accent6" hlink="hlink" folHlink="folHlink"/>
  <p:sldLayoutIdLst>
    <p:sldLayoutId id="2147483667" r:id="rId1"/>
    <p:sldLayoutId id="2147483668"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22.jpe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9.png"/><Relationship Id="rId1" Type="http://schemas.openxmlformats.org/officeDocument/2006/relationships/slideLayout" Target="../slideLayouts/slideLayout10.xml"/><Relationship Id="rId5" Type="http://schemas.openxmlformats.org/officeDocument/2006/relationships/image" Target="../media/image34.jpe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9.png"/><Relationship Id="rId1" Type="http://schemas.openxmlformats.org/officeDocument/2006/relationships/slideLayout" Target="../slideLayouts/slideLayout10.xml"/><Relationship Id="rId4" Type="http://schemas.openxmlformats.org/officeDocument/2006/relationships/image" Target="../media/image36.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9.png"/><Relationship Id="rId1" Type="http://schemas.openxmlformats.org/officeDocument/2006/relationships/slideLayout" Target="../slideLayouts/slideLayout10.xml"/><Relationship Id="rId4" Type="http://schemas.openxmlformats.org/officeDocument/2006/relationships/image" Target="../media/image39.jpeg"/></Relationships>
</file>

<file path=ppt/slides/_rels/slide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40.png"/></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9.png"/><Relationship Id="rId1" Type="http://schemas.openxmlformats.org/officeDocument/2006/relationships/slideLayout" Target="../slideLayouts/slideLayout10.xml"/><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a:extLst>
              <a:ext uri="{FF2B5EF4-FFF2-40B4-BE49-F238E27FC236}">
                <a16:creationId xmlns:a16="http://schemas.microsoft.com/office/drawing/2014/main" id="{2BE71855-1849-4FC4-A9D5-7DDD1C68CED9}"/>
              </a:ext>
            </a:extLst>
          </p:cNvPr>
          <p:cNvSpPr>
            <a:spLocks noGrp="1"/>
          </p:cNvSpPr>
          <p:nvPr>
            <p:ph type="title"/>
          </p:nvPr>
        </p:nvSpPr>
        <p:spPr>
          <a:xfrm>
            <a:off x="0" y="2016174"/>
            <a:ext cx="12192000" cy="1060855"/>
          </a:xfrm>
        </p:spPr>
        <p:txBody>
          <a:bodyPr/>
          <a:lstStyle/>
          <a:p>
            <a:r>
              <a:rPr lang="zh-CN" altLang="en-US" dirty="0"/>
              <a:t>人脑、计算机与神经网络</a:t>
            </a:r>
          </a:p>
        </p:txBody>
      </p:sp>
      <p:sp>
        <p:nvSpPr>
          <p:cNvPr id="3" name="内容占位符 2">
            <a:extLst>
              <a:ext uri="{FF2B5EF4-FFF2-40B4-BE49-F238E27FC236}">
                <a16:creationId xmlns:a16="http://schemas.microsoft.com/office/drawing/2014/main" id="{20903F1C-568E-4080-8C79-B487B35A71F9}"/>
              </a:ext>
            </a:extLst>
          </p:cNvPr>
          <p:cNvSpPr>
            <a:spLocks noGrp="1"/>
          </p:cNvSpPr>
          <p:nvPr>
            <p:ph sz="quarter" idx="10"/>
          </p:nvPr>
        </p:nvSpPr>
        <p:spPr>
          <a:xfrm>
            <a:off x="4644344" y="5266372"/>
            <a:ext cx="2903311" cy="454025"/>
          </a:xfrm>
        </p:spPr>
        <p:txBody>
          <a:bodyPr/>
          <a:lstStyle/>
          <a:p>
            <a:r>
              <a:rPr lang="en-US" altLang="zh-CN" dirty="0"/>
              <a:t>2022</a:t>
            </a:r>
            <a:r>
              <a:rPr lang="zh-CN" altLang="en-US" dirty="0"/>
              <a:t>年</a:t>
            </a:r>
            <a:r>
              <a:rPr lang="en-US" altLang="zh-CN" dirty="0"/>
              <a:t>2</a:t>
            </a:r>
            <a:r>
              <a:rPr lang="zh-CN" altLang="en-US" dirty="0"/>
              <a:t>月</a:t>
            </a:r>
            <a:r>
              <a:rPr lang="en-US" altLang="zh-CN" dirty="0"/>
              <a:t>28</a:t>
            </a:r>
            <a:r>
              <a:rPr lang="zh-CN" altLang="en-US" dirty="0"/>
              <a:t>日</a:t>
            </a:r>
          </a:p>
        </p:txBody>
      </p:sp>
      <p:sp>
        <p:nvSpPr>
          <p:cNvPr id="10" name="文本占位符 9">
            <a:extLst>
              <a:ext uri="{FF2B5EF4-FFF2-40B4-BE49-F238E27FC236}">
                <a16:creationId xmlns:a16="http://schemas.microsoft.com/office/drawing/2014/main" id="{F57F84D3-725F-446C-9BB7-DC74C097201D}"/>
              </a:ext>
            </a:extLst>
          </p:cNvPr>
          <p:cNvSpPr>
            <a:spLocks noGrp="1"/>
          </p:cNvSpPr>
          <p:nvPr>
            <p:ph type="body" sz="quarter" idx="11"/>
          </p:nvPr>
        </p:nvSpPr>
        <p:spPr>
          <a:xfrm>
            <a:off x="3044825" y="4384253"/>
            <a:ext cx="6102350" cy="598488"/>
          </a:xfrm>
        </p:spPr>
        <p:txBody>
          <a:bodyPr/>
          <a:lstStyle/>
          <a:p>
            <a:r>
              <a:rPr lang="zh-CN" altLang="en-US" dirty="0"/>
              <a:t>洪义</a:t>
            </a:r>
          </a:p>
        </p:txBody>
      </p:sp>
    </p:spTree>
    <p:extLst>
      <p:ext uri="{BB962C8B-B14F-4D97-AF65-F5344CB8AC3E}">
        <p14:creationId xmlns:p14="http://schemas.microsoft.com/office/powerpoint/2010/main" val="4246320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A8FE7F9-468F-9B4D-8585-B714F255B018}"/>
              </a:ext>
            </a:extLst>
          </p:cNvPr>
          <p:cNvSpPr>
            <a:spLocks noGrp="1"/>
          </p:cNvSpPr>
          <p:nvPr>
            <p:ph type="sldNum" sz="quarter" idx="10"/>
          </p:nvPr>
        </p:nvSpPr>
        <p:spPr/>
        <p:txBody>
          <a:bodyPr/>
          <a:lstStyle/>
          <a:p>
            <a:fld id="{6C53781C-E1F6-4315-A39D-61273F2E0596}" type="slidenum">
              <a:rPr lang="zh-CN" altLang="en-US" smtClean="0"/>
              <a:pPr/>
              <a:t>10</a:t>
            </a:fld>
            <a:endParaRPr lang="zh-CN" altLang="en-US" dirty="0"/>
          </a:p>
        </p:txBody>
      </p:sp>
      <p:sp>
        <p:nvSpPr>
          <p:cNvPr id="3" name="Text Placeholder 2">
            <a:extLst>
              <a:ext uri="{FF2B5EF4-FFF2-40B4-BE49-F238E27FC236}">
                <a16:creationId xmlns:a16="http://schemas.microsoft.com/office/drawing/2014/main" id="{F4FBE94A-8D1C-1643-AA2E-B6DDB2EA5645}"/>
              </a:ext>
            </a:extLst>
          </p:cNvPr>
          <p:cNvSpPr>
            <a:spLocks noGrp="1"/>
          </p:cNvSpPr>
          <p:nvPr>
            <p:ph type="body" sz="quarter" idx="11"/>
          </p:nvPr>
        </p:nvSpPr>
        <p:spPr/>
        <p:txBody>
          <a:bodyPr/>
          <a:lstStyle/>
          <a:p>
            <a:r>
              <a:rPr lang="en-US" dirty="0" err="1"/>
              <a:t>神经系统内的记忆问题</a:t>
            </a:r>
            <a:endParaRPr lang="en-US" dirty="0"/>
          </a:p>
        </p:txBody>
      </p:sp>
      <p:sp>
        <p:nvSpPr>
          <p:cNvPr id="4" name="Text Placeholder 3">
            <a:extLst>
              <a:ext uri="{FF2B5EF4-FFF2-40B4-BE49-F238E27FC236}">
                <a16:creationId xmlns:a16="http://schemas.microsoft.com/office/drawing/2014/main" id="{30CECF53-2772-404F-B3A8-079777CB01E1}"/>
              </a:ext>
            </a:extLst>
          </p:cNvPr>
          <p:cNvSpPr>
            <a:spLocks noGrp="1"/>
          </p:cNvSpPr>
          <p:nvPr>
            <p:ph type="body" sz="quarter" idx="12"/>
          </p:nvPr>
        </p:nvSpPr>
        <p:spPr/>
        <p:txBody>
          <a:bodyPr/>
          <a:lstStyle/>
          <a:p>
            <a:endParaRPr lang="en-US"/>
          </a:p>
        </p:txBody>
      </p:sp>
      <p:sp>
        <p:nvSpPr>
          <p:cNvPr id="5" name="Text Placeholder 4">
            <a:extLst>
              <a:ext uri="{FF2B5EF4-FFF2-40B4-BE49-F238E27FC236}">
                <a16:creationId xmlns:a16="http://schemas.microsoft.com/office/drawing/2014/main" id="{381AEA93-B92A-1345-9F63-7D8E32DF3E35}"/>
              </a:ext>
            </a:extLst>
          </p:cNvPr>
          <p:cNvSpPr>
            <a:spLocks noGrp="1"/>
          </p:cNvSpPr>
          <p:nvPr>
            <p:ph type="body" sz="quarter" idx="13"/>
          </p:nvPr>
        </p:nvSpPr>
        <p:spPr/>
        <p:txBody>
          <a:bodyPr/>
          <a:lstStyle/>
          <a:p>
            <a:endParaRPr lang="en-US"/>
          </a:p>
        </p:txBody>
      </p:sp>
      <p:sp>
        <p:nvSpPr>
          <p:cNvPr id="6" name="Text Placeholder 5">
            <a:extLst>
              <a:ext uri="{FF2B5EF4-FFF2-40B4-BE49-F238E27FC236}">
                <a16:creationId xmlns:a16="http://schemas.microsoft.com/office/drawing/2014/main" id="{0F1CB701-CA67-6E4C-A45B-9022B144535C}"/>
              </a:ext>
            </a:extLst>
          </p:cNvPr>
          <p:cNvSpPr>
            <a:spLocks noGrp="1"/>
          </p:cNvSpPr>
          <p:nvPr>
            <p:ph type="body" sz="quarter" idx="14"/>
          </p:nvPr>
        </p:nvSpPr>
        <p:spPr/>
        <p:txBody>
          <a:bodyPr/>
          <a:lstStyle/>
          <a:p>
            <a:r>
              <a:rPr lang="en-US" dirty="0" err="1"/>
              <a:t>神经系统的记忆容量比计算机超过很多数量级</a:t>
            </a:r>
            <a:endParaRPr lang="en-US" dirty="0"/>
          </a:p>
          <a:p>
            <a:pPr lvl="1"/>
            <a:r>
              <a:rPr lang="en-US" dirty="0"/>
              <a:t>假设</a:t>
            </a:r>
            <a:r>
              <a:rPr lang="en-US" altLang="zh-CN" dirty="0"/>
              <a:t>10</a:t>
            </a:r>
            <a:r>
              <a:rPr lang="en-US" altLang="zh-CN" baseline="30000" dirty="0"/>
              <a:t>10</a:t>
            </a:r>
            <a:r>
              <a:rPr lang="zh-CN" altLang="en-US" dirty="0"/>
              <a:t>个神经细胞都是在适当情况下作为接收器，一个接收器大约每秒可以接受</a:t>
            </a:r>
            <a:r>
              <a:rPr lang="en-US" altLang="zh-CN" dirty="0"/>
              <a:t>14</a:t>
            </a:r>
            <a:r>
              <a:rPr lang="zh-CN" altLang="en-US" dirty="0"/>
              <a:t>个不同的数字印象，则每秒钟的信息总输入为</a:t>
            </a:r>
            <a:r>
              <a:rPr lang="en-US" altLang="zh-CN" dirty="0"/>
              <a:t>14</a:t>
            </a:r>
            <a:r>
              <a:rPr lang="zh-CN" altLang="en-US" dirty="0"/>
              <a:t>ｘ</a:t>
            </a:r>
            <a:r>
              <a:rPr lang="en-US" altLang="zh-CN" dirty="0"/>
              <a:t>10</a:t>
            </a:r>
            <a:r>
              <a:rPr lang="en-US" altLang="zh-CN" baseline="30000" dirty="0"/>
              <a:t>10</a:t>
            </a:r>
            <a:r>
              <a:rPr lang="zh-CN" altLang="en-US" dirty="0"/>
              <a:t>位；假设人的生活期是</a:t>
            </a:r>
            <a:r>
              <a:rPr lang="en-US" altLang="zh-CN" dirty="0"/>
              <a:t>60</a:t>
            </a:r>
            <a:r>
              <a:rPr lang="zh-CN" altLang="en-US" dirty="0"/>
              <a:t>年，即</a:t>
            </a:r>
            <a:r>
              <a:rPr lang="en-US" altLang="zh-CN" dirty="0"/>
              <a:t>2</a:t>
            </a:r>
            <a:r>
              <a:rPr lang="zh-CN" altLang="en-US" dirty="0"/>
              <a:t>ｘ</a:t>
            </a:r>
            <a:r>
              <a:rPr lang="en-US" altLang="zh-CN" dirty="0"/>
              <a:t>10</a:t>
            </a:r>
            <a:r>
              <a:rPr lang="en-US" altLang="zh-CN" baseline="30000" dirty="0"/>
              <a:t>9</a:t>
            </a:r>
            <a:r>
              <a:rPr lang="zh-CN" altLang="en-US" dirty="0"/>
              <a:t>秒，则总记忆容量为</a:t>
            </a:r>
            <a:r>
              <a:rPr lang="en-US" altLang="zh-CN" dirty="0"/>
              <a:t>14</a:t>
            </a:r>
            <a:r>
              <a:rPr lang="zh-CN" altLang="en-US" dirty="0"/>
              <a:t>ｘ</a:t>
            </a:r>
            <a:r>
              <a:rPr lang="en-US" altLang="zh-CN" dirty="0"/>
              <a:t>10</a:t>
            </a:r>
            <a:r>
              <a:rPr lang="en-US" altLang="zh-CN" baseline="30000" dirty="0"/>
              <a:t>10</a:t>
            </a:r>
            <a:r>
              <a:rPr lang="zh-CN" altLang="en-US" dirty="0"/>
              <a:t>ｘ</a:t>
            </a:r>
            <a:r>
              <a:rPr lang="en-US" altLang="zh-CN" dirty="0"/>
              <a:t>2</a:t>
            </a:r>
            <a:r>
              <a:rPr lang="zh-CN" altLang="en-US" dirty="0"/>
              <a:t>ｘ</a:t>
            </a:r>
            <a:r>
              <a:rPr lang="en-US" altLang="zh-CN" dirty="0"/>
              <a:t>10</a:t>
            </a:r>
            <a:r>
              <a:rPr lang="en-US" altLang="zh-CN" baseline="30000" dirty="0"/>
              <a:t>9</a:t>
            </a:r>
            <a:r>
              <a:rPr lang="zh-CN" altLang="en-US" baseline="30000" dirty="0"/>
              <a:t> </a:t>
            </a:r>
            <a:r>
              <a:rPr lang="en-US" altLang="zh-CN" dirty="0"/>
              <a:t>=</a:t>
            </a:r>
            <a:r>
              <a:rPr lang="zh-CN" altLang="en-US" dirty="0"/>
              <a:t> </a:t>
            </a:r>
            <a:r>
              <a:rPr lang="en-US" altLang="zh-CN" dirty="0"/>
              <a:t>2.8</a:t>
            </a:r>
            <a:r>
              <a:rPr lang="zh-CN" altLang="en-US" dirty="0"/>
              <a:t>ｘ</a:t>
            </a:r>
            <a:r>
              <a:rPr lang="en-US" altLang="zh-CN" dirty="0"/>
              <a:t>10</a:t>
            </a:r>
            <a:r>
              <a:rPr lang="en-US" altLang="zh-CN" baseline="30000" dirty="0"/>
              <a:t>20</a:t>
            </a:r>
            <a:r>
              <a:rPr lang="zh-CN" altLang="en-US" dirty="0"/>
              <a:t>位</a:t>
            </a:r>
            <a:r>
              <a:rPr lang="en-US" altLang="zh-CN" dirty="0"/>
              <a:t> (EB)</a:t>
            </a:r>
          </a:p>
          <a:p>
            <a:pPr lvl="1"/>
            <a:r>
              <a:rPr lang="zh-CN" altLang="en-US" dirty="0"/>
              <a:t>计算机容量：</a:t>
            </a:r>
            <a:r>
              <a:rPr lang="en-US" altLang="zh-CN" dirty="0"/>
              <a:t>TB</a:t>
            </a:r>
          </a:p>
          <a:p>
            <a:r>
              <a:rPr lang="en-US" dirty="0" err="1"/>
              <a:t>一个容量很大的记忆是和这个系统联合在一起的</a:t>
            </a:r>
            <a:endParaRPr lang="en-US" dirty="0"/>
          </a:p>
          <a:p>
            <a:pPr lvl="1"/>
            <a:r>
              <a:rPr lang="en-US" dirty="0" err="1"/>
              <a:t>假设</a:t>
            </a:r>
            <a:r>
              <a:rPr lang="zh-CN" altLang="en-US" dirty="0"/>
              <a:t>：不同神经细胞的阈值（或刺激判据）是随时间而变化的，它是这个细胞的以前历史的函数</a:t>
            </a:r>
            <a:endParaRPr lang="en-US" dirty="0"/>
          </a:p>
          <a:p>
            <a:pPr lvl="1"/>
            <a:r>
              <a:rPr lang="en-US" dirty="0" err="1"/>
              <a:t>经常使用的一个神经细胞</a:t>
            </a:r>
            <a:r>
              <a:rPr lang="zh-CN" altLang="en-US" dirty="0"/>
              <a:t>，会降低它的阈值（减少它的刺激需求）</a:t>
            </a:r>
            <a:endParaRPr lang="en-US" altLang="zh-CN" dirty="0"/>
          </a:p>
          <a:p>
            <a:pPr lvl="1"/>
            <a:r>
              <a:rPr lang="zh-CN" altLang="en-US" dirty="0"/>
              <a:t>一个轴突如果长久废弃不用，后来就不会发生作用了</a:t>
            </a:r>
            <a:endParaRPr lang="en-US" altLang="zh-CN" dirty="0"/>
          </a:p>
          <a:p>
            <a:pPr lvl="1"/>
            <a:r>
              <a:rPr lang="zh-CN" altLang="en-US" dirty="0"/>
              <a:t>如果很频繁地使用，形成一个有着较低的阈值的连接，神经系统的某一部分就会随时间及其以前的历史而变化，它自己代表着记忆</a:t>
            </a:r>
            <a:endParaRPr lang="en-US" dirty="0"/>
          </a:p>
        </p:txBody>
      </p:sp>
    </p:spTree>
    <p:extLst>
      <p:ext uri="{BB962C8B-B14F-4D97-AF65-F5344CB8AC3E}">
        <p14:creationId xmlns:p14="http://schemas.microsoft.com/office/powerpoint/2010/main" val="3785896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164DEEE-AD36-4606-999F-0374F9CF6A62}"/>
              </a:ext>
            </a:extLst>
          </p:cNvPr>
          <p:cNvSpPr>
            <a:spLocks noGrp="1"/>
          </p:cNvSpPr>
          <p:nvPr>
            <p:ph type="body" sz="quarter" idx="11"/>
          </p:nvPr>
        </p:nvSpPr>
        <p:spPr>
          <a:xfrm>
            <a:off x="1075351" y="43657"/>
            <a:ext cx="8358016" cy="598488"/>
          </a:xfrm>
        </p:spPr>
        <p:txBody>
          <a:bodyPr/>
          <a:lstStyle/>
          <a:p>
            <a:r>
              <a:rPr lang="zh-CN" altLang="en-US" dirty="0"/>
              <a:t>冯</a:t>
            </a:r>
            <a:r>
              <a:rPr lang="en-US" altLang="zh-CN" dirty="0"/>
              <a:t>·</a:t>
            </a:r>
            <a:r>
              <a:rPr lang="zh-CN" altLang="en-US" dirty="0"/>
              <a:t>诺依曼架构（</a:t>
            </a:r>
            <a:r>
              <a:rPr lang="en-US" altLang="zh-CN" dirty="0"/>
              <a:t>von Neumann architecture</a:t>
            </a:r>
            <a:r>
              <a:rPr lang="zh-CN" altLang="en-US" dirty="0"/>
              <a:t>）</a:t>
            </a:r>
          </a:p>
        </p:txBody>
      </p:sp>
      <p:sp>
        <p:nvSpPr>
          <p:cNvPr id="3" name="文本占位符 2">
            <a:extLst>
              <a:ext uri="{FF2B5EF4-FFF2-40B4-BE49-F238E27FC236}">
                <a16:creationId xmlns:a16="http://schemas.microsoft.com/office/drawing/2014/main" id="{B25D0372-00A5-4172-8EEE-B7E5D9E86E18}"/>
              </a:ext>
            </a:extLst>
          </p:cNvPr>
          <p:cNvSpPr>
            <a:spLocks noGrp="1"/>
          </p:cNvSpPr>
          <p:nvPr>
            <p:ph type="body" sz="quarter" idx="12"/>
          </p:nvPr>
        </p:nvSpPr>
        <p:spPr/>
        <p:txBody>
          <a:bodyPr/>
          <a:lstStyle/>
          <a:p>
            <a:endParaRPr lang="zh-CN" altLang="en-US" dirty="0"/>
          </a:p>
        </p:txBody>
      </p:sp>
      <p:sp>
        <p:nvSpPr>
          <p:cNvPr id="4" name="文本占位符 3">
            <a:extLst>
              <a:ext uri="{FF2B5EF4-FFF2-40B4-BE49-F238E27FC236}">
                <a16:creationId xmlns:a16="http://schemas.microsoft.com/office/drawing/2014/main" id="{6947B97E-0E58-40E4-A316-9377441A1DEF}"/>
              </a:ext>
            </a:extLst>
          </p:cNvPr>
          <p:cNvSpPr>
            <a:spLocks noGrp="1"/>
          </p:cNvSpPr>
          <p:nvPr>
            <p:ph type="body" sz="quarter" idx="13"/>
          </p:nvPr>
        </p:nvSpPr>
        <p:spPr/>
        <p:txBody>
          <a:bodyPr/>
          <a:lstStyle/>
          <a:p>
            <a:endParaRPr lang="zh-CN" altLang="en-US"/>
          </a:p>
        </p:txBody>
      </p:sp>
      <p:sp>
        <p:nvSpPr>
          <p:cNvPr id="16" name="灯片编号占位符 15">
            <a:extLst>
              <a:ext uri="{FF2B5EF4-FFF2-40B4-BE49-F238E27FC236}">
                <a16:creationId xmlns:a16="http://schemas.microsoft.com/office/drawing/2014/main" id="{1F62ECC2-5CC3-7748-BC5F-93F8B5E7CF9B}"/>
              </a:ext>
            </a:extLst>
          </p:cNvPr>
          <p:cNvSpPr>
            <a:spLocks noGrp="1"/>
          </p:cNvSpPr>
          <p:nvPr>
            <p:ph type="sldNum" sz="quarter" idx="10"/>
          </p:nvPr>
        </p:nvSpPr>
        <p:spPr/>
        <p:txBody>
          <a:bodyPr/>
          <a:lstStyle/>
          <a:p>
            <a:fld id="{6C53781C-E1F6-4315-A39D-61273F2E0596}" type="slidenum">
              <a:rPr lang="zh-CN" altLang="en-US" smtClean="0"/>
              <a:pPr/>
              <a:t>11</a:t>
            </a:fld>
            <a:endParaRPr lang="zh-CN" altLang="en-US" dirty="0"/>
          </a:p>
        </p:txBody>
      </p:sp>
      <p:sp>
        <p:nvSpPr>
          <p:cNvPr id="23" name="Content Placeholder 5">
            <a:extLst>
              <a:ext uri="{FF2B5EF4-FFF2-40B4-BE49-F238E27FC236}">
                <a16:creationId xmlns:a16="http://schemas.microsoft.com/office/drawing/2014/main" id="{D9350A80-74F9-4A48-9445-E50CA4D696E0}"/>
              </a:ext>
            </a:extLst>
          </p:cNvPr>
          <p:cNvSpPr>
            <a:spLocks noGrp="1"/>
          </p:cNvSpPr>
          <p:nvPr>
            <p:ph type="body" sz="quarter" idx="14"/>
          </p:nvPr>
        </p:nvSpPr>
        <p:spPr>
          <a:xfrm>
            <a:off x="311945" y="959138"/>
            <a:ext cx="7409657" cy="5479762"/>
          </a:xfrm>
        </p:spPr>
        <p:txBody>
          <a:bodyPr>
            <a:normAutofit lnSpcReduction="10000"/>
          </a:bodyPr>
          <a:lstStyle/>
          <a:p>
            <a:r>
              <a:rPr lang="en-US" altLang="zh-CN" sz="2100" dirty="0">
                <a:latin typeface="+mn-ea"/>
              </a:rPr>
              <a:t>1944</a:t>
            </a:r>
            <a:r>
              <a:rPr lang="zh-CN" altLang="en-US" sz="2100" dirty="0">
                <a:latin typeface="+mn-ea"/>
              </a:rPr>
              <a:t>年数学家冯诺依曼提出</a:t>
            </a:r>
            <a:endParaRPr lang="en-US" altLang="zh-CN" sz="2100" dirty="0">
              <a:latin typeface="+mn-ea"/>
            </a:endParaRPr>
          </a:p>
          <a:p>
            <a:pPr lvl="1"/>
            <a:r>
              <a:rPr lang="zh-CN" altLang="en-US" sz="2100" dirty="0">
                <a:latin typeface="+mn-ea"/>
              </a:rPr>
              <a:t>以运算单元为中心</a:t>
            </a:r>
            <a:endParaRPr lang="en-US" altLang="zh-CN" sz="2100" dirty="0">
              <a:latin typeface="+mn-ea"/>
            </a:endParaRPr>
          </a:p>
          <a:p>
            <a:pPr lvl="1"/>
            <a:r>
              <a:rPr lang="zh-CN" altLang="en-US" sz="2100" dirty="0">
                <a:latin typeface="+mn-ea"/>
              </a:rPr>
              <a:t>采用存储程序原理</a:t>
            </a:r>
            <a:endParaRPr lang="en-US" altLang="zh-CN" sz="2100" dirty="0">
              <a:latin typeface="+mn-ea"/>
            </a:endParaRPr>
          </a:p>
          <a:p>
            <a:pPr lvl="1"/>
            <a:r>
              <a:rPr lang="zh-CN" altLang="en-US" sz="2100" dirty="0">
                <a:latin typeface="+mn-ea"/>
              </a:rPr>
              <a:t>存储器是按地址访问、线性编址的空间</a:t>
            </a:r>
            <a:endParaRPr lang="en-US" altLang="zh-CN" sz="2100" dirty="0">
              <a:latin typeface="+mn-ea"/>
            </a:endParaRPr>
          </a:p>
          <a:p>
            <a:pPr lvl="1"/>
            <a:r>
              <a:rPr lang="zh-CN" altLang="en-US" sz="2100" dirty="0">
                <a:latin typeface="+mn-ea"/>
              </a:rPr>
              <a:t>控制流由指令流产生</a:t>
            </a:r>
            <a:endParaRPr lang="en-US" altLang="zh-CN" sz="2100" dirty="0">
              <a:latin typeface="+mn-ea"/>
            </a:endParaRPr>
          </a:p>
          <a:p>
            <a:pPr lvl="1"/>
            <a:r>
              <a:rPr lang="zh-CN" altLang="en-US" sz="2100" dirty="0">
                <a:latin typeface="+mn-ea"/>
              </a:rPr>
              <a:t>指令由</a:t>
            </a:r>
            <a:r>
              <a:rPr lang="zh-CN" altLang="en-CN" sz="2100" dirty="0">
                <a:latin typeface="+mn-ea"/>
              </a:rPr>
              <a:t>操作码</a:t>
            </a:r>
            <a:r>
              <a:rPr lang="zh-CN" altLang="en-US" sz="2100" dirty="0">
                <a:latin typeface="+mn-ea"/>
              </a:rPr>
              <a:t>和地址码组成</a:t>
            </a:r>
            <a:endParaRPr lang="en-US" altLang="zh-CN" sz="2100" dirty="0">
              <a:latin typeface="+mn-ea"/>
            </a:endParaRPr>
          </a:p>
          <a:p>
            <a:pPr lvl="1"/>
            <a:r>
              <a:rPr lang="zh-CN" altLang="en-US" sz="2100" dirty="0">
                <a:latin typeface="+mn-ea"/>
              </a:rPr>
              <a:t>数据以二进制编码</a:t>
            </a:r>
            <a:endParaRPr lang="en-US" altLang="zh-CN" sz="2100" dirty="0">
              <a:latin typeface="+mn-ea"/>
            </a:endParaRPr>
          </a:p>
          <a:p>
            <a:r>
              <a:rPr lang="zh-CN" altLang="en-US" sz="2100" dirty="0">
                <a:latin typeface="+mn-ea"/>
              </a:rPr>
              <a:t>瓶颈</a:t>
            </a:r>
          </a:p>
          <a:p>
            <a:pPr lvl="1"/>
            <a:r>
              <a:rPr lang="en-US" altLang="zh-CN" sz="2100" dirty="0">
                <a:latin typeface="+mn-ea"/>
              </a:rPr>
              <a:t>CPU</a:t>
            </a:r>
            <a:r>
              <a:rPr lang="zh-CN" altLang="en-US" sz="2100" dirty="0">
                <a:latin typeface="+mn-ea"/>
              </a:rPr>
              <a:t>（</a:t>
            </a:r>
            <a:r>
              <a:rPr lang="en-US" altLang="zh-CN" sz="2100" dirty="0">
                <a:latin typeface="+mn-ea"/>
              </a:rPr>
              <a:t>data processing</a:t>
            </a:r>
            <a:r>
              <a:rPr lang="zh-CN" altLang="en-US" sz="2100" dirty="0">
                <a:latin typeface="+mn-ea"/>
              </a:rPr>
              <a:t>）与内存（</a:t>
            </a:r>
            <a:r>
              <a:rPr lang="en-US" altLang="zh-CN" sz="2100" dirty="0">
                <a:latin typeface="+mn-ea"/>
              </a:rPr>
              <a:t>memory</a:t>
            </a:r>
            <a:r>
              <a:rPr lang="zh-CN" altLang="en-US" sz="2100" dirty="0">
                <a:latin typeface="+mn-ea"/>
              </a:rPr>
              <a:t>）分开，</a:t>
            </a:r>
            <a:r>
              <a:rPr lang="en-US" altLang="zh-CN" sz="2100" dirty="0">
                <a:latin typeface="+mn-ea"/>
              </a:rPr>
              <a:t>CPU</a:t>
            </a:r>
            <a:r>
              <a:rPr lang="zh-CN" altLang="en-US" sz="2100" dirty="0">
                <a:latin typeface="+mn-ea"/>
              </a:rPr>
              <a:t>速度远大于内存读写速率，当</a:t>
            </a:r>
            <a:r>
              <a:rPr lang="en-US" altLang="zh-CN" sz="2100" dirty="0">
                <a:latin typeface="+mn-ea"/>
              </a:rPr>
              <a:t>CPU</a:t>
            </a:r>
            <a:r>
              <a:rPr lang="zh-CN" altLang="en-US" sz="2100" dirty="0">
                <a:latin typeface="+mn-ea"/>
              </a:rPr>
              <a:t>需要巨大的数据运行简单指令时，将会在数据输入或输出内存时闲置</a:t>
            </a:r>
            <a:endParaRPr lang="en-US" altLang="zh-CN" sz="2100" dirty="0">
              <a:latin typeface="+mn-ea"/>
            </a:endParaRPr>
          </a:p>
          <a:p>
            <a:pPr lvl="1"/>
            <a:r>
              <a:rPr lang="zh-CN" altLang="en-CN" sz="2100" dirty="0">
                <a:latin typeface="+mn-ea"/>
              </a:rPr>
              <a:t>运行</a:t>
            </a:r>
            <a:r>
              <a:rPr lang="zh-CN" altLang="en-US" sz="2100" dirty="0">
                <a:latin typeface="+mn-ea"/>
              </a:rPr>
              <a:t>效率受</a:t>
            </a:r>
            <a:r>
              <a:rPr lang="en-US" altLang="zh-CN" sz="2100" dirty="0">
                <a:latin typeface="+mn-ea"/>
              </a:rPr>
              <a:t>IO</a:t>
            </a:r>
            <a:r>
              <a:rPr lang="zh-CN" altLang="en-US" sz="2100" dirty="0">
                <a:latin typeface="+mn-ea"/>
              </a:rPr>
              <a:t>性能制约（</a:t>
            </a:r>
            <a:r>
              <a:rPr lang="en-US" altLang="zh-CN" sz="2100" dirty="0">
                <a:solidFill>
                  <a:srgbClr val="FF0000"/>
                </a:solidFill>
                <a:latin typeface="+mn-ea"/>
              </a:rPr>
              <a:t>memory wall</a:t>
            </a:r>
            <a:r>
              <a:rPr lang="zh-CN" altLang="en-US" sz="2100" dirty="0">
                <a:latin typeface="+mn-ea"/>
              </a:rPr>
              <a:t>）</a:t>
            </a:r>
            <a:endParaRPr lang="en-US" altLang="zh-CN" sz="2100" dirty="0">
              <a:latin typeface="+mn-ea"/>
            </a:endParaRPr>
          </a:p>
        </p:txBody>
      </p:sp>
      <p:pic>
        <p:nvPicPr>
          <p:cNvPr id="2050" name="Picture 2">
            <a:extLst>
              <a:ext uri="{FF2B5EF4-FFF2-40B4-BE49-F238E27FC236}">
                <a16:creationId xmlns:a16="http://schemas.microsoft.com/office/drawing/2014/main" id="{CB158C85-03A5-6040-8D5C-EB78A37D53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9089" y="902499"/>
            <a:ext cx="4151344" cy="222439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C2242FB8-D057-D542-A100-131732F813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21602" y="3285391"/>
            <a:ext cx="3938831" cy="2606181"/>
          </a:xfrm>
          <a:prstGeom prst="rect">
            <a:avLst/>
          </a:prstGeom>
          <a:noFill/>
          <a:extLst>
            <a:ext uri="{909E8E84-426E-40DD-AFC4-6F175D3DCCD1}">
              <a14:hiddenFill xmlns:a14="http://schemas.microsoft.com/office/drawing/2010/main">
                <a:solidFill>
                  <a:srgbClr val="FFFFFF"/>
                </a:solidFill>
              </a14:hiddenFill>
            </a:ext>
          </a:extLst>
        </p:spPr>
      </p:pic>
      <p:sp>
        <p:nvSpPr>
          <p:cNvPr id="25" name="矩形 7">
            <a:extLst>
              <a:ext uri="{FF2B5EF4-FFF2-40B4-BE49-F238E27FC236}">
                <a16:creationId xmlns:a16="http://schemas.microsoft.com/office/drawing/2014/main" id="{0AF95BB5-BCFC-C64C-98DA-13DE5C307BA0}"/>
              </a:ext>
            </a:extLst>
          </p:cNvPr>
          <p:cNvSpPr/>
          <p:nvPr/>
        </p:nvSpPr>
        <p:spPr>
          <a:xfrm>
            <a:off x="8646847" y="6016368"/>
            <a:ext cx="3518703" cy="369332"/>
          </a:xfrm>
          <a:prstGeom prst="rect">
            <a:avLst/>
          </a:prstGeom>
        </p:spPr>
        <p:txBody>
          <a:bodyPr wrap="square">
            <a:spAutoFit/>
          </a:bodyPr>
          <a:lstStyle/>
          <a:p>
            <a:r>
              <a:rPr lang="en-US" altLang="zh-CN" dirty="0"/>
              <a:t>[Image source: </a:t>
            </a:r>
            <a:r>
              <a:rPr lang="en-US" altLang="zh-CN" dirty="0" err="1"/>
              <a:t>keeplearn.vip</a:t>
            </a:r>
            <a:r>
              <a:rPr lang="en-US" altLang="zh-CN" dirty="0"/>
              <a:t>]</a:t>
            </a:r>
          </a:p>
        </p:txBody>
      </p:sp>
    </p:spTree>
    <p:extLst>
      <p:ext uri="{BB962C8B-B14F-4D97-AF65-F5344CB8AC3E}">
        <p14:creationId xmlns:p14="http://schemas.microsoft.com/office/powerpoint/2010/main" val="3008598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164DEEE-AD36-4606-999F-0374F9CF6A62}"/>
              </a:ext>
            </a:extLst>
          </p:cNvPr>
          <p:cNvSpPr>
            <a:spLocks noGrp="1"/>
          </p:cNvSpPr>
          <p:nvPr>
            <p:ph type="body" sz="quarter" idx="11"/>
          </p:nvPr>
        </p:nvSpPr>
        <p:spPr/>
        <p:txBody>
          <a:bodyPr/>
          <a:lstStyle/>
          <a:p>
            <a:r>
              <a:rPr lang="zh-CN" altLang="en-US" dirty="0"/>
              <a:t>计算机与大脑</a:t>
            </a:r>
          </a:p>
        </p:txBody>
      </p:sp>
      <p:sp>
        <p:nvSpPr>
          <p:cNvPr id="3" name="文本占位符 2">
            <a:extLst>
              <a:ext uri="{FF2B5EF4-FFF2-40B4-BE49-F238E27FC236}">
                <a16:creationId xmlns:a16="http://schemas.microsoft.com/office/drawing/2014/main" id="{B25D0372-00A5-4172-8EEE-B7E5D9E86E1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6947B97E-0E58-40E4-A316-9377441A1DEF}"/>
              </a:ext>
            </a:extLst>
          </p:cNvPr>
          <p:cNvSpPr>
            <a:spLocks noGrp="1"/>
          </p:cNvSpPr>
          <p:nvPr>
            <p:ph type="body" sz="quarter" idx="13"/>
          </p:nvPr>
        </p:nvSpPr>
        <p:spPr/>
        <p:txBody>
          <a:bodyPr/>
          <a:lstStyle/>
          <a:p>
            <a:endParaRPr lang="zh-CN" altLang="en-US"/>
          </a:p>
        </p:txBody>
      </p:sp>
      <p:sp>
        <p:nvSpPr>
          <p:cNvPr id="16" name="灯片编号占位符 15">
            <a:extLst>
              <a:ext uri="{FF2B5EF4-FFF2-40B4-BE49-F238E27FC236}">
                <a16:creationId xmlns:a16="http://schemas.microsoft.com/office/drawing/2014/main" id="{1F62ECC2-5CC3-7748-BC5F-93F8B5E7CF9B}"/>
              </a:ext>
            </a:extLst>
          </p:cNvPr>
          <p:cNvSpPr>
            <a:spLocks noGrp="1"/>
          </p:cNvSpPr>
          <p:nvPr>
            <p:ph type="sldNum" sz="quarter" idx="10"/>
          </p:nvPr>
        </p:nvSpPr>
        <p:spPr/>
        <p:txBody>
          <a:bodyPr/>
          <a:lstStyle/>
          <a:p>
            <a:fld id="{6C53781C-E1F6-4315-A39D-61273F2E0596}" type="slidenum">
              <a:rPr lang="zh-CN" altLang="en-US" smtClean="0"/>
              <a:pPr/>
              <a:t>12</a:t>
            </a:fld>
            <a:endParaRPr lang="zh-CN" altLang="en-US" dirty="0"/>
          </a:p>
        </p:txBody>
      </p:sp>
      <p:pic>
        <p:nvPicPr>
          <p:cNvPr id="1026" name="Picture 2">
            <a:extLst>
              <a:ext uri="{FF2B5EF4-FFF2-40B4-BE49-F238E27FC236}">
                <a16:creationId xmlns:a16="http://schemas.microsoft.com/office/drawing/2014/main" id="{A63696A0-8041-DA42-821C-7206C46EF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200" y="762000"/>
            <a:ext cx="11785600" cy="5334000"/>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a:extLst>
              <a:ext uri="{FF2B5EF4-FFF2-40B4-BE49-F238E27FC236}">
                <a16:creationId xmlns:a16="http://schemas.microsoft.com/office/drawing/2014/main" id="{0B3FF29B-7626-054E-A977-F8876C3CDCD3}"/>
              </a:ext>
            </a:extLst>
          </p:cNvPr>
          <p:cNvSpPr/>
          <p:nvPr/>
        </p:nvSpPr>
        <p:spPr>
          <a:xfrm>
            <a:off x="9254931" y="5713452"/>
            <a:ext cx="2840613" cy="369332"/>
          </a:xfrm>
          <a:prstGeom prst="rect">
            <a:avLst/>
          </a:prstGeom>
        </p:spPr>
        <p:txBody>
          <a:bodyPr wrap="square">
            <a:spAutoFit/>
          </a:bodyPr>
          <a:lstStyle/>
          <a:p>
            <a:r>
              <a:rPr lang="en-US" altLang="zh-CN" dirty="0">
                <a:solidFill>
                  <a:srgbClr val="0070C0"/>
                </a:solidFill>
              </a:rPr>
              <a:t>【Image source: </a:t>
            </a:r>
            <a:r>
              <a:rPr lang="zh-CN" altLang="en-US" dirty="0">
                <a:solidFill>
                  <a:srgbClr val="0070C0"/>
                </a:solidFill>
              </a:rPr>
              <a:t>唐华锦</a:t>
            </a:r>
            <a:r>
              <a:rPr lang="en-US" altLang="zh-CN" dirty="0">
                <a:solidFill>
                  <a:srgbClr val="0070C0"/>
                </a:solidFill>
              </a:rPr>
              <a:t>】</a:t>
            </a:r>
          </a:p>
        </p:txBody>
      </p:sp>
    </p:spTree>
    <p:extLst>
      <p:ext uri="{BB962C8B-B14F-4D97-AF65-F5344CB8AC3E}">
        <p14:creationId xmlns:p14="http://schemas.microsoft.com/office/powerpoint/2010/main" val="1199574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521D7CE-7641-41E4-B264-D76B47D45897}"/>
              </a:ext>
            </a:extLst>
          </p:cNvPr>
          <p:cNvSpPr>
            <a:spLocks noGrp="1"/>
          </p:cNvSpPr>
          <p:nvPr>
            <p:ph type="sldNum" sz="quarter" idx="10"/>
          </p:nvPr>
        </p:nvSpPr>
        <p:spPr/>
        <p:txBody>
          <a:bodyPr/>
          <a:lstStyle/>
          <a:p>
            <a:fld id="{6C53781C-E1F6-4315-A39D-61273F2E0596}" type="slidenum">
              <a:rPr lang="zh-CN" altLang="en-US" smtClean="0"/>
              <a:pPr/>
              <a:t>13</a:t>
            </a:fld>
            <a:endParaRPr lang="zh-CN" altLang="en-US" dirty="0"/>
          </a:p>
        </p:txBody>
      </p:sp>
      <p:sp>
        <p:nvSpPr>
          <p:cNvPr id="3" name="文本占位符 2">
            <a:extLst>
              <a:ext uri="{FF2B5EF4-FFF2-40B4-BE49-F238E27FC236}">
                <a16:creationId xmlns:a16="http://schemas.microsoft.com/office/drawing/2014/main" id="{05D0031A-9971-421D-912C-06C6EBBFB86D}"/>
              </a:ext>
            </a:extLst>
          </p:cNvPr>
          <p:cNvSpPr>
            <a:spLocks noGrp="1"/>
          </p:cNvSpPr>
          <p:nvPr>
            <p:ph type="body" sz="quarter" idx="11"/>
          </p:nvPr>
        </p:nvSpPr>
        <p:spPr>
          <a:xfrm>
            <a:off x="1075351" y="43657"/>
            <a:ext cx="10393395" cy="598488"/>
          </a:xfrm>
        </p:spPr>
        <p:txBody>
          <a:bodyPr/>
          <a:lstStyle/>
          <a:p>
            <a:r>
              <a:rPr lang="zh-CN" altLang="en-US" dirty="0"/>
              <a:t>人工神经网络（</a:t>
            </a:r>
            <a:r>
              <a:rPr lang="en-US" altLang="zh-CN" dirty="0"/>
              <a:t>Artificial Neural Networks, ANNs</a:t>
            </a:r>
            <a:r>
              <a:rPr lang="zh-CN" altLang="en-US" dirty="0"/>
              <a:t>）</a:t>
            </a:r>
          </a:p>
        </p:txBody>
      </p:sp>
      <p:sp>
        <p:nvSpPr>
          <p:cNvPr id="4" name="文本占位符 3">
            <a:extLst>
              <a:ext uri="{FF2B5EF4-FFF2-40B4-BE49-F238E27FC236}">
                <a16:creationId xmlns:a16="http://schemas.microsoft.com/office/drawing/2014/main" id="{05BBF370-1BE0-46C9-8C78-142FE42B5C56}"/>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F50131D9-F83E-4E67-A646-FB0CFE72D19B}"/>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A59051E0-E230-41E9-AFE3-CBD8F1876317}"/>
              </a:ext>
            </a:extLst>
          </p:cNvPr>
          <p:cNvSpPr>
            <a:spLocks noGrp="1"/>
          </p:cNvSpPr>
          <p:nvPr>
            <p:ph type="body" sz="quarter" idx="14"/>
          </p:nvPr>
        </p:nvSpPr>
        <p:spPr/>
        <p:txBody>
          <a:bodyPr/>
          <a:lstStyle/>
          <a:p>
            <a:r>
              <a:rPr lang="en-US" altLang="zh-CN" dirty="0"/>
              <a:t>Current ANNs</a:t>
            </a:r>
          </a:p>
          <a:p>
            <a:pPr lvl="1"/>
            <a:r>
              <a:rPr lang="en-US" altLang="zh-CN" dirty="0"/>
              <a:t>Consist of simple multiplication,</a:t>
            </a:r>
            <a:r>
              <a:rPr lang="zh-CN" altLang="en-US" dirty="0"/>
              <a:t> </a:t>
            </a:r>
            <a:r>
              <a:rPr lang="en-US" altLang="zh-CN" dirty="0"/>
              <a:t>addition,</a:t>
            </a:r>
            <a:r>
              <a:rPr lang="zh-CN" altLang="en-US" dirty="0"/>
              <a:t> </a:t>
            </a:r>
            <a:r>
              <a:rPr lang="en-US" altLang="zh-CN" dirty="0"/>
              <a:t>and</a:t>
            </a:r>
            <a:r>
              <a:rPr lang="zh-CN" altLang="en-US" dirty="0"/>
              <a:t> </a:t>
            </a:r>
            <a:r>
              <a:rPr lang="en-US" altLang="zh-CN" dirty="0"/>
              <a:t>activation</a:t>
            </a:r>
            <a:r>
              <a:rPr lang="zh-CN" altLang="en-US" dirty="0"/>
              <a:t> </a:t>
            </a:r>
            <a:r>
              <a:rPr lang="en-US" altLang="zh-CN" dirty="0"/>
              <a:t>operations</a:t>
            </a:r>
          </a:p>
          <a:p>
            <a:pPr lvl="1"/>
            <a:r>
              <a:rPr lang="en-US" altLang="zh-CN" dirty="0"/>
              <a:t>Greatly simplified compared to actual </a:t>
            </a:r>
            <a:r>
              <a:rPr lang="en-US" altLang="zh-CN" dirty="0" err="1"/>
              <a:t>BioNNs</a:t>
            </a:r>
            <a:endParaRPr lang="en-US" altLang="zh-CN" dirty="0"/>
          </a:p>
          <a:p>
            <a:pPr lvl="1"/>
            <a:r>
              <a:rPr lang="en-US" altLang="zh-CN" dirty="0"/>
              <a:t>Popular ones: CNNs, RNNs, SNNs, </a:t>
            </a:r>
            <a:r>
              <a:rPr lang="en-US" altLang="zh-CN" dirty="0" err="1"/>
              <a:t>ect</a:t>
            </a:r>
            <a:r>
              <a:rPr lang="en-US" altLang="zh-CN" dirty="0"/>
              <a:t>. </a:t>
            </a:r>
          </a:p>
        </p:txBody>
      </p:sp>
      <p:pic>
        <p:nvPicPr>
          <p:cNvPr id="7" name="图片 6">
            <a:extLst>
              <a:ext uri="{FF2B5EF4-FFF2-40B4-BE49-F238E27FC236}">
                <a16:creationId xmlns:a16="http://schemas.microsoft.com/office/drawing/2014/main" id="{CE7AF340-2741-4BA0-ABD8-8888AC8C4365}"/>
              </a:ext>
            </a:extLst>
          </p:cNvPr>
          <p:cNvPicPr>
            <a:picLocks noChangeAspect="1"/>
          </p:cNvPicPr>
          <p:nvPr/>
        </p:nvPicPr>
        <p:blipFill>
          <a:blip r:embed="rId2"/>
          <a:stretch>
            <a:fillRect/>
          </a:stretch>
        </p:blipFill>
        <p:spPr>
          <a:xfrm>
            <a:off x="1275539" y="2693464"/>
            <a:ext cx="4438453" cy="1614613"/>
          </a:xfrm>
          <a:prstGeom prst="rect">
            <a:avLst/>
          </a:prstGeom>
        </p:spPr>
      </p:pic>
      <p:pic>
        <p:nvPicPr>
          <p:cNvPr id="8" name="图片 7">
            <a:extLst>
              <a:ext uri="{FF2B5EF4-FFF2-40B4-BE49-F238E27FC236}">
                <a16:creationId xmlns:a16="http://schemas.microsoft.com/office/drawing/2014/main" id="{506D8F9C-9AED-4145-9B04-CF7AC71E4DE8}"/>
              </a:ext>
            </a:extLst>
          </p:cNvPr>
          <p:cNvPicPr>
            <a:picLocks noChangeAspect="1"/>
          </p:cNvPicPr>
          <p:nvPr/>
        </p:nvPicPr>
        <p:blipFill>
          <a:blip r:embed="rId3"/>
          <a:stretch>
            <a:fillRect/>
          </a:stretch>
        </p:blipFill>
        <p:spPr>
          <a:xfrm>
            <a:off x="1275539" y="4318636"/>
            <a:ext cx="4438453" cy="2066486"/>
          </a:xfrm>
          <a:prstGeom prst="rect">
            <a:avLst/>
          </a:prstGeom>
        </p:spPr>
      </p:pic>
      <p:pic>
        <p:nvPicPr>
          <p:cNvPr id="9" name="图片 8">
            <a:extLst>
              <a:ext uri="{FF2B5EF4-FFF2-40B4-BE49-F238E27FC236}">
                <a16:creationId xmlns:a16="http://schemas.microsoft.com/office/drawing/2014/main" id="{F2F2524B-9311-4EE1-B3D0-A6C094A619A7}"/>
              </a:ext>
            </a:extLst>
          </p:cNvPr>
          <p:cNvPicPr>
            <a:picLocks noChangeAspect="1"/>
          </p:cNvPicPr>
          <p:nvPr/>
        </p:nvPicPr>
        <p:blipFill>
          <a:blip r:embed="rId4"/>
          <a:stretch>
            <a:fillRect/>
          </a:stretch>
        </p:blipFill>
        <p:spPr>
          <a:xfrm>
            <a:off x="5810319" y="2934900"/>
            <a:ext cx="5769929" cy="3372694"/>
          </a:xfrm>
          <a:prstGeom prst="rect">
            <a:avLst/>
          </a:prstGeom>
        </p:spPr>
      </p:pic>
    </p:spTree>
    <p:extLst>
      <p:ext uri="{BB962C8B-B14F-4D97-AF65-F5344CB8AC3E}">
        <p14:creationId xmlns:p14="http://schemas.microsoft.com/office/powerpoint/2010/main" val="450172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BE21762-3370-4384-8CC1-D4A1265D61BC}"/>
              </a:ext>
            </a:extLst>
          </p:cNvPr>
          <p:cNvSpPr>
            <a:spLocks noGrp="1"/>
          </p:cNvSpPr>
          <p:nvPr>
            <p:ph type="sldNum" sz="quarter" idx="10"/>
          </p:nvPr>
        </p:nvSpPr>
        <p:spPr/>
        <p:txBody>
          <a:bodyPr/>
          <a:lstStyle/>
          <a:p>
            <a:fld id="{6C53781C-E1F6-4315-A39D-61273F2E0596}" type="slidenum">
              <a:rPr lang="zh-CN" altLang="en-US" smtClean="0"/>
              <a:pPr/>
              <a:t>14</a:t>
            </a:fld>
            <a:endParaRPr lang="zh-CN" altLang="en-US" dirty="0"/>
          </a:p>
        </p:txBody>
      </p:sp>
      <p:sp>
        <p:nvSpPr>
          <p:cNvPr id="3" name="文本占位符 2">
            <a:extLst>
              <a:ext uri="{FF2B5EF4-FFF2-40B4-BE49-F238E27FC236}">
                <a16:creationId xmlns:a16="http://schemas.microsoft.com/office/drawing/2014/main" id="{31E48381-5C9C-4D68-891C-7AFAB519A49E}"/>
              </a:ext>
            </a:extLst>
          </p:cNvPr>
          <p:cNvSpPr>
            <a:spLocks noGrp="1"/>
          </p:cNvSpPr>
          <p:nvPr>
            <p:ph type="body" sz="quarter" idx="11"/>
          </p:nvPr>
        </p:nvSpPr>
        <p:spPr/>
        <p:txBody>
          <a:bodyPr/>
          <a:lstStyle/>
          <a:p>
            <a:r>
              <a:rPr lang="zh-CN" altLang="en-US" dirty="0"/>
              <a:t>生物神经网络</a:t>
            </a:r>
            <a:r>
              <a:rPr lang="en-US" altLang="zh-CN" dirty="0"/>
              <a:t> vs. </a:t>
            </a:r>
            <a:r>
              <a:rPr lang="zh-CN" altLang="en-US" dirty="0"/>
              <a:t>人工神经网络</a:t>
            </a:r>
          </a:p>
        </p:txBody>
      </p:sp>
      <p:sp>
        <p:nvSpPr>
          <p:cNvPr id="4" name="文本占位符 3">
            <a:extLst>
              <a:ext uri="{FF2B5EF4-FFF2-40B4-BE49-F238E27FC236}">
                <a16:creationId xmlns:a16="http://schemas.microsoft.com/office/drawing/2014/main" id="{8F0AC2EB-D604-4976-BB43-16F77BB4A418}"/>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0BFAA692-AC5D-4CA1-ADB1-0FD00B91B046}"/>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9F171FB7-9179-48F5-B816-0512022BC5EF}"/>
              </a:ext>
            </a:extLst>
          </p:cNvPr>
          <p:cNvSpPr>
            <a:spLocks noGrp="1"/>
          </p:cNvSpPr>
          <p:nvPr>
            <p:ph type="body" sz="quarter" idx="14"/>
          </p:nvPr>
        </p:nvSpPr>
        <p:spPr>
          <a:xfrm>
            <a:off x="319056" y="766710"/>
            <a:ext cx="5647791" cy="4765791"/>
          </a:xfrm>
        </p:spPr>
        <p:txBody>
          <a:bodyPr/>
          <a:lstStyle/>
          <a:p>
            <a:r>
              <a:rPr lang="zh-CN" altLang="en-US" dirty="0"/>
              <a:t>生物神经元</a:t>
            </a:r>
          </a:p>
        </p:txBody>
      </p:sp>
      <p:sp>
        <p:nvSpPr>
          <p:cNvPr id="7" name="文本占位符 5">
            <a:extLst>
              <a:ext uri="{FF2B5EF4-FFF2-40B4-BE49-F238E27FC236}">
                <a16:creationId xmlns:a16="http://schemas.microsoft.com/office/drawing/2014/main" id="{A1C7BADA-C84C-42E0-B355-190B421CE40F}"/>
              </a:ext>
            </a:extLst>
          </p:cNvPr>
          <p:cNvSpPr txBox="1">
            <a:spLocks/>
          </p:cNvSpPr>
          <p:nvPr/>
        </p:nvSpPr>
        <p:spPr>
          <a:xfrm>
            <a:off x="6225153" y="766710"/>
            <a:ext cx="5647791" cy="4765791"/>
          </a:xfrm>
          <a:prstGeom prst="rect">
            <a:avLst/>
          </a:prstGeom>
        </p:spPr>
        <p:txBody>
          <a:bodyPr/>
          <a:lstStyle>
            <a:lvl1pPr marL="228600" indent="-228600" algn="l" defTabSz="914400" rtl="0" eaLnBrk="1" latinLnBrk="0" hangingPunct="1">
              <a:lnSpc>
                <a:spcPct val="130000"/>
              </a:lnSpc>
              <a:spcBef>
                <a:spcPts val="1000"/>
              </a:spcBef>
              <a:buFontTx/>
              <a:buBlip>
                <a:blip r:embed="rId3"/>
              </a:buBlip>
              <a:defRPr sz="2000" kern="1200">
                <a:solidFill>
                  <a:schemeClr val="accent2"/>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2000" kern="1200">
                <a:solidFill>
                  <a:schemeClr val="accent2"/>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800" kern="1200">
                <a:solidFill>
                  <a:schemeClr val="accent2"/>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人工神经元</a:t>
            </a:r>
          </a:p>
        </p:txBody>
      </p:sp>
      <p:pic>
        <p:nvPicPr>
          <p:cNvPr id="9" name="图片 8">
            <a:extLst>
              <a:ext uri="{FF2B5EF4-FFF2-40B4-BE49-F238E27FC236}">
                <a16:creationId xmlns:a16="http://schemas.microsoft.com/office/drawing/2014/main" id="{ADF0E48D-ED54-4A08-AA70-6CF8206110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685" y="1546838"/>
            <a:ext cx="11968630" cy="2868242"/>
          </a:xfrm>
          <a:prstGeom prst="rect">
            <a:avLst/>
          </a:prstGeom>
        </p:spPr>
      </p:pic>
      <p:pic>
        <p:nvPicPr>
          <p:cNvPr id="3076" name="Picture 4" descr="https://miro.medium.com/max/1050/1*-iy61hO6C_t0G7WCs7xFaQ.jpeg">
            <a:extLst>
              <a:ext uri="{FF2B5EF4-FFF2-40B4-BE49-F238E27FC236}">
                <a16:creationId xmlns:a16="http://schemas.microsoft.com/office/drawing/2014/main" id="{1F9C18F9-8B8C-42A3-A435-552DFC76830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4128" y="4397501"/>
            <a:ext cx="4718456" cy="203969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https://miro.medium.com/max/1050/1*1Yp8PDarmsBifRh_O_miCA.jpeg">
            <a:extLst>
              <a:ext uri="{FF2B5EF4-FFF2-40B4-BE49-F238E27FC236}">
                <a16:creationId xmlns:a16="http://schemas.microsoft.com/office/drawing/2014/main" id="{4900CA9F-9051-4053-BA9B-F742A1A3907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4218" y="4444212"/>
            <a:ext cx="4718456" cy="1905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9734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FD5ADB7-4AE2-4EC9-A7FB-C671EB26E05E}"/>
              </a:ext>
            </a:extLst>
          </p:cNvPr>
          <p:cNvSpPr>
            <a:spLocks noGrp="1"/>
          </p:cNvSpPr>
          <p:nvPr>
            <p:ph type="sldNum" sz="quarter" idx="10"/>
          </p:nvPr>
        </p:nvSpPr>
        <p:spPr/>
        <p:txBody>
          <a:bodyPr/>
          <a:lstStyle/>
          <a:p>
            <a:fld id="{6C53781C-E1F6-4315-A39D-61273F2E0596}" type="slidenum">
              <a:rPr lang="zh-CN" altLang="en-US" smtClean="0"/>
              <a:pPr/>
              <a:t>15</a:t>
            </a:fld>
            <a:endParaRPr lang="zh-CN" altLang="en-US" dirty="0"/>
          </a:p>
        </p:txBody>
      </p:sp>
      <p:sp>
        <p:nvSpPr>
          <p:cNvPr id="3" name="文本占位符 2">
            <a:extLst>
              <a:ext uri="{FF2B5EF4-FFF2-40B4-BE49-F238E27FC236}">
                <a16:creationId xmlns:a16="http://schemas.microsoft.com/office/drawing/2014/main" id="{4B22A639-86E4-4179-B081-ADFC2C1F83DA}"/>
              </a:ext>
            </a:extLst>
          </p:cNvPr>
          <p:cNvSpPr>
            <a:spLocks noGrp="1"/>
          </p:cNvSpPr>
          <p:nvPr>
            <p:ph type="body" sz="quarter" idx="11"/>
          </p:nvPr>
        </p:nvSpPr>
        <p:spPr>
          <a:xfrm>
            <a:off x="1075350" y="43657"/>
            <a:ext cx="10248549" cy="598488"/>
          </a:xfrm>
        </p:spPr>
        <p:txBody>
          <a:bodyPr/>
          <a:lstStyle/>
          <a:p>
            <a:r>
              <a:rPr lang="en-US" altLang="zh-CN" dirty="0"/>
              <a:t>Analogy Between Artificial and Biological Neurons </a:t>
            </a:r>
            <a:endParaRPr lang="zh-CN" altLang="en-US" dirty="0"/>
          </a:p>
        </p:txBody>
      </p:sp>
      <p:sp>
        <p:nvSpPr>
          <p:cNvPr id="4" name="文本占位符 3">
            <a:extLst>
              <a:ext uri="{FF2B5EF4-FFF2-40B4-BE49-F238E27FC236}">
                <a16:creationId xmlns:a16="http://schemas.microsoft.com/office/drawing/2014/main" id="{1194FF34-0F75-4880-8E90-ADD8D5F04514}"/>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7CDCC9F1-9BF6-4FE6-8F19-04C61ED813A2}"/>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9B5E1F07-81EF-4A16-B1CF-3FBEA8838ECB}"/>
              </a:ext>
            </a:extLst>
          </p:cNvPr>
          <p:cNvSpPr>
            <a:spLocks noGrp="1"/>
          </p:cNvSpPr>
          <p:nvPr>
            <p:ph type="body" sz="quarter" idx="14"/>
          </p:nvPr>
        </p:nvSpPr>
        <p:spPr/>
        <p:txBody>
          <a:bodyPr/>
          <a:lstStyle/>
          <a:p>
            <a:r>
              <a:rPr lang="en-US" altLang="zh-CN" dirty="0"/>
              <a:t>The biological neural network’s dendrites are analogous to the weighted inputs based on their synaptic interconnection in the artificial neural network</a:t>
            </a:r>
          </a:p>
          <a:p>
            <a:r>
              <a:rPr lang="en-US" altLang="zh-CN" dirty="0"/>
              <a:t>The cell body is comparable to the artificial neuron unit in the artificial neural network, comprising summation and threshold unit </a:t>
            </a:r>
          </a:p>
          <a:p>
            <a:r>
              <a:rPr lang="en-US" altLang="zh-CN" dirty="0"/>
              <a:t>Axon carries output that is analogous to the output unit in the case of an ANN. So, ANN is model using the working of basic biological neurons</a:t>
            </a:r>
            <a:endParaRPr lang="zh-CN" altLang="en-US" dirty="0"/>
          </a:p>
        </p:txBody>
      </p:sp>
      <p:pic>
        <p:nvPicPr>
          <p:cNvPr id="2050" name="Picture 2" descr="Analogy of biological network with artificial neural network">
            <a:extLst>
              <a:ext uri="{FF2B5EF4-FFF2-40B4-BE49-F238E27FC236}">
                <a16:creationId xmlns:a16="http://schemas.microsoft.com/office/drawing/2014/main" id="{5C5CD036-977F-410A-804E-3E8FDC4EB4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0915" y="3664548"/>
            <a:ext cx="4951563" cy="246030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orking of Artificial Neuron">
            <a:extLst>
              <a:ext uri="{FF2B5EF4-FFF2-40B4-BE49-F238E27FC236}">
                <a16:creationId xmlns:a16="http://schemas.microsoft.com/office/drawing/2014/main" id="{FEB0D861-85EA-4FAB-B8B4-79E293CA84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2607" y="3664548"/>
            <a:ext cx="4267200" cy="2460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90809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BE21762-3370-4384-8CC1-D4A1265D61BC}"/>
              </a:ext>
            </a:extLst>
          </p:cNvPr>
          <p:cNvSpPr>
            <a:spLocks noGrp="1"/>
          </p:cNvSpPr>
          <p:nvPr>
            <p:ph type="sldNum" sz="quarter" idx="10"/>
          </p:nvPr>
        </p:nvSpPr>
        <p:spPr/>
        <p:txBody>
          <a:bodyPr/>
          <a:lstStyle/>
          <a:p>
            <a:fld id="{6C53781C-E1F6-4315-A39D-61273F2E0596}" type="slidenum">
              <a:rPr lang="zh-CN" altLang="en-US" smtClean="0"/>
              <a:pPr/>
              <a:t>16</a:t>
            </a:fld>
            <a:endParaRPr lang="zh-CN" altLang="en-US" dirty="0"/>
          </a:p>
        </p:txBody>
      </p:sp>
      <p:sp>
        <p:nvSpPr>
          <p:cNvPr id="3" name="文本占位符 2">
            <a:extLst>
              <a:ext uri="{FF2B5EF4-FFF2-40B4-BE49-F238E27FC236}">
                <a16:creationId xmlns:a16="http://schemas.microsoft.com/office/drawing/2014/main" id="{31E48381-5C9C-4D68-891C-7AFAB519A49E}"/>
              </a:ext>
            </a:extLst>
          </p:cNvPr>
          <p:cNvSpPr>
            <a:spLocks noGrp="1"/>
          </p:cNvSpPr>
          <p:nvPr>
            <p:ph type="body" sz="quarter" idx="11"/>
          </p:nvPr>
        </p:nvSpPr>
        <p:spPr/>
        <p:txBody>
          <a:bodyPr/>
          <a:lstStyle/>
          <a:p>
            <a:r>
              <a:rPr lang="zh-CN" altLang="en-US" dirty="0"/>
              <a:t>人工神经网络</a:t>
            </a:r>
            <a:r>
              <a:rPr lang="en-US" altLang="zh-CN" dirty="0"/>
              <a:t> vs. </a:t>
            </a:r>
            <a:r>
              <a:rPr lang="zh-CN" altLang="en-US" dirty="0"/>
              <a:t>生物神经网络</a:t>
            </a:r>
          </a:p>
        </p:txBody>
      </p:sp>
      <p:sp>
        <p:nvSpPr>
          <p:cNvPr id="4" name="文本占位符 3">
            <a:extLst>
              <a:ext uri="{FF2B5EF4-FFF2-40B4-BE49-F238E27FC236}">
                <a16:creationId xmlns:a16="http://schemas.microsoft.com/office/drawing/2014/main" id="{8F0AC2EB-D604-4976-BB43-16F77BB4A418}"/>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0BFAA692-AC5D-4CA1-ADB1-0FD00B91B046}"/>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9F171FB7-9179-48F5-B816-0512022BC5EF}"/>
              </a:ext>
            </a:extLst>
          </p:cNvPr>
          <p:cNvSpPr>
            <a:spLocks noGrp="1"/>
          </p:cNvSpPr>
          <p:nvPr>
            <p:ph type="body" sz="quarter" idx="14"/>
          </p:nvPr>
        </p:nvSpPr>
        <p:spPr>
          <a:xfrm>
            <a:off x="319056" y="766710"/>
            <a:ext cx="5647791" cy="4765791"/>
          </a:xfrm>
        </p:spPr>
        <p:txBody>
          <a:bodyPr/>
          <a:lstStyle/>
          <a:p>
            <a:r>
              <a:rPr lang="zh-CN" altLang="en-US" dirty="0"/>
              <a:t>人工神经元</a:t>
            </a:r>
            <a:endParaRPr lang="en-US" altLang="zh-CN" dirty="0"/>
          </a:p>
          <a:p>
            <a:r>
              <a:rPr lang="zh-CN" altLang="en-US" dirty="0"/>
              <a:t>拓扑连接：简单、规则、多数静态</a:t>
            </a:r>
          </a:p>
        </p:txBody>
      </p:sp>
      <p:sp>
        <p:nvSpPr>
          <p:cNvPr id="7" name="文本占位符 5">
            <a:extLst>
              <a:ext uri="{FF2B5EF4-FFF2-40B4-BE49-F238E27FC236}">
                <a16:creationId xmlns:a16="http://schemas.microsoft.com/office/drawing/2014/main" id="{A1C7BADA-C84C-42E0-B355-190B421CE40F}"/>
              </a:ext>
            </a:extLst>
          </p:cNvPr>
          <p:cNvSpPr txBox="1">
            <a:spLocks/>
          </p:cNvSpPr>
          <p:nvPr/>
        </p:nvSpPr>
        <p:spPr>
          <a:xfrm>
            <a:off x="6225153" y="766710"/>
            <a:ext cx="5647791" cy="4765791"/>
          </a:xfrm>
          <a:prstGeom prst="rect">
            <a:avLst/>
          </a:prstGeom>
        </p:spPr>
        <p:txBody>
          <a:bodyPr/>
          <a:lstStyle>
            <a:lvl1pPr marL="228600" indent="-228600" algn="l" defTabSz="914400" rtl="0" eaLnBrk="1" latinLnBrk="0" hangingPunct="1">
              <a:lnSpc>
                <a:spcPct val="130000"/>
              </a:lnSpc>
              <a:spcBef>
                <a:spcPts val="1000"/>
              </a:spcBef>
              <a:buFontTx/>
              <a:buBlip>
                <a:blip r:embed="rId2"/>
              </a:buBlip>
              <a:defRPr sz="2000" kern="1200">
                <a:solidFill>
                  <a:schemeClr val="accent2"/>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2000" kern="1200">
                <a:solidFill>
                  <a:schemeClr val="accent2"/>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800" kern="1200">
                <a:solidFill>
                  <a:schemeClr val="accent2"/>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生物神经元</a:t>
            </a:r>
            <a:endParaRPr lang="en-US" altLang="zh-CN" dirty="0"/>
          </a:p>
          <a:p>
            <a:r>
              <a:rPr lang="zh-CN" altLang="en-US" dirty="0"/>
              <a:t>拓扑连接：复杂，不同物种有所不同，发育</a:t>
            </a:r>
          </a:p>
        </p:txBody>
      </p:sp>
      <p:pic>
        <p:nvPicPr>
          <p:cNvPr id="9" name="Picture 2" descr="https://ml4a.github.io/images/figures/mnist-input.png">
            <a:extLst>
              <a:ext uri="{FF2B5EF4-FFF2-40B4-BE49-F238E27FC236}">
                <a16:creationId xmlns:a16="http://schemas.microsoft.com/office/drawing/2014/main" id="{7D66D10F-60F8-492C-8FB7-DEAB48A429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19" y="4260453"/>
            <a:ext cx="3855447" cy="202411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前馈神经网络的输入层、隐藏层和输出层的可视图">
            <a:extLst>
              <a:ext uri="{FF2B5EF4-FFF2-40B4-BE49-F238E27FC236}">
                <a16:creationId xmlns:a16="http://schemas.microsoft.com/office/drawing/2014/main" id="{EAA81A8D-1FB5-4608-9980-E9BABB7755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0675" y="2098762"/>
            <a:ext cx="2609657" cy="1853925"/>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https://miro.medium.com/max/1050/1*C9vXsItDXn8wLRxKojOXUw.jpeg">
            <a:extLst>
              <a:ext uri="{FF2B5EF4-FFF2-40B4-BE49-F238E27FC236}">
                <a16:creationId xmlns:a16="http://schemas.microsoft.com/office/drawing/2014/main" id="{DDBC665D-FE5D-4441-BB5E-BE5065AFC01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51829" y="2652618"/>
            <a:ext cx="6935498" cy="2879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1139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BE21762-3370-4384-8CC1-D4A1265D61BC}"/>
              </a:ext>
            </a:extLst>
          </p:cNvPr>
          <p:cNvSpPr>
            <a:spLocks noGrp="1"/>
          </p:cNvSpPr>
          <p:nvPr>
            <p:ph type="sldNum" sz="quarter" idx="10"/>
          </p:nvPr>
        </p:nvSpPr>
        <p:spPr/>
        <p:txBody>
          <a:bodyPr/>
          <a:lstStyle/>
          <a:p>
            <a:fld id="{6C53781C-E1F6-4315-A39D-61273F2E0596}" type="slidenum">
              <a:rPr lang="zh-CN" altLang="en-US" smtClean="0"/>
              <a:pPr/>
              <a:t>17</a:t>
            </a:fld>
            <a:endParaRPr lang="zh-CN" altLang="en-US" dirty="0"/>
          </a:p>
        </p:txBody>
      </p:sp>
      <p:sp>
        <p:nvSpPr>
          <p:cNvPr id="3" name="文本占位符 2">
            <a:extLst>
              <a:ext uri="{FF2B5EF4-FFF2-40B4-BE49-F238E27FC236}">
                <a16:creationId xmlns:a16="http://schemas.microsoft.com/office/drawing/2014/main" id="{31E48381-5C9C-4D68-891C-7AFAB519A49E}"/>
              </a:ext>
            </a:extLst>
          </p:cNvPr>
          <p:cNvSpPr>
            <a:spLocks noGrp="1"/>
          </p:cNvSpPr>
          <p:nvPr>
            <p:ph type="body" sz="quarter" idx="11"/>
          </p:nvPr>
        </p:nvSpPr>
        <p:spPr/>
        <p:txBody>
          <a:bodyPr/>
          <a:lstStyle/>
          <a:p>
            <a:r>
              <a:rPr lang="zh-CN" altLang="en-US" dirty="0"/>
              <a:t>人工神经网络</a:t>
            </a:r>
            <a:r>
              <a:rPr lang="en-US" altLang="zh-CN" dirty="0"/>
              <a:t> vs. </a:t>
            </a:r>
            <a:r>
              <a:rPr lang="zh-CN" altLang="en-US" dirty="0"/>
              <a:t>生物神经网络</a:t>
            </a:r>
          </a:p>
        </p:txBody>
      </p:sp>
      <p:sp>
        <p:nvSpPr>
          <p:cNvPr id="4" name="文本占位符 3">
            <a:extLst>
              <a:ext uri="{FF2B5EF4-FFF2-40B4-BE49-F238E27FC236}">
                <a16:creationId xmlns:a16="http://schemas.microsoft.com/office/drawing/2014/main" id="{8F0AC2EB-D604-4976-BB43-16F77BB4A418}"/>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0BFAA692-AC5D-4CA1-ADB1-0FD00B91B046}"/>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9F171FB7-9179-48F5-B816-0512022BC5EF}"/>
              </a:ext>
            </a:extLst>
          </p:cNvPr>
          <p:cNvSpPr>
            <a:spLocks noGrp="1"/>
          </p:cNvSpPr>
          <p:nvPr>
            <p:ph type="body" sz="quarter" idx="14"/>
          </p:nvPr>
        </p:nvSpPr>
        <p:spPr>
          <a:xfrm>
            <a:off x="319056" y="766710"/>
            <a:ext cx="5647791" cy="4765791"/>
          </a:xfrm>
        </p:spPr>
        <p:txBody>
          <a:bodyPr/>
          <a:lstStyle/>
          <a:p>
            <a:r>
              <a:rPr lang="zh-CN" altLang="en-US" dirty="0"/>
              <a:t>人工神经元</a:t>
            </a:r>
            <a:endParaRPr lang="en-US" altLang="zh-CN" dirty="0"/>
          </a:p>
          <a:p>
            <a:r>
              <a:rPr lang="zh-CN" altLang="en-US" dirty="0"/>
              <a:t>拓扑连接：简单、规则、多数静态</a:t>
            </a:r>
            <a:endParaRPr lang="en-US" altLang="zh-CN" dirty="0"/>
          </a:p>
          <a:p>
            <a:r>
              <a:rPr lang="zh-CN" altLang="en-US" dirty="0"/>
              <a:t>权重：信息存储</a:t>
            </a:r>
          </a:p>
        </p:txBody>
      </p:sp>
      <p:sp>
        <p:nvSpPr>
          <p:cNvPr id="7" name="文本占位符 5">
            <a:extLst>
              <a:ext uri="{FF2B5EF4-FFF2-40B4-BE49-F238E27FC236}">
                <a16:creationId xmlns:a16="http://schemas.microsoft.com/office/drawing/2014/main" id="{A1C7BADA-C84C-42E0-B355-190B421CE40F}"/>
              </a:ext>
            </a:extLst>
          </p:cNvPr>
          <p:cNvSpPr txBox="1">
            <a:spLocks/>
          </p:cNvSpPr>
          <p:nvPr/>
        </p:nvSpPr>
        <p:spPr>
          <a:xfrm>
            <a:off x="6225153" y="766710"/>
            <a:ext cx="5647791" cy="4765791"/>
          </a:xfrm>
          <a:prstGeom prst="rect">
            <a:avLst/>
          </a:prstGeom>
        </p:spPr>
        <p:txBody>
          <a:bodyPr/>
          <a:lstStyle>
            <a:lvl1pPr marL="228600" indent="-228600" algn="l" defTabSz="914400" rtl="0" eaLnBrk="1" latinLnBrk="0" hangingPunct="1">
              <a:lnSpc>
                <a:spcPct val="130000"/>
              </a:lnSpc>
              <a:spcBef>
                <a:spcPts val="1000"/>
              </a:spcBef>
              <a:buFontTx/>
              <a:buBlip>
                <a:blip r:embed="rId2"/>
              </a:buBlip>
              <a:defRPr sz="2000" kern="1200">
                <a:solidFill>
                  <a:schemeClr val="accent2"/>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2000" kern="1200">
                <a:solidFill>
                  <a:schemeClr val="accent2"/>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800" kern="1200">
                <a:solidFill>
                  <a:schemeClr val="accent2"/>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神经元</a:t>
            </a:r>
            <a:endParaRPr lang="en-US" altLang="zh-CN" dirty="0"/>
          </a:p>
          <a:p>
            <a:r>
              <a:rPr lang="zh-CN" altLang="en-US" dirty="0"/>
              <a:t>拓扑连接：复杂，不同物种有所不同，发育</a:t>
            </a:r>
            <a:endParaRPr lang="en-US" altLang="zh-CN" dirty="0"/>
          </a:p>
          <a:p>
            <a:r>
              <a:rPr lang="zh-CN" altLang="en-US" dirty="0"/>
              <a:t>神经元联结：记忆（突触强度）</a:t>
            </a:r>
          </a:p>
        </p:txBody>
      </p:sp>
      <p:pic>
        <p:nvPicPr>
          <p:cNvPr id="1026" name="Picture 2">
            <a:extLst>
              <a:ext uri="{FF2B5EF4-FFF2-40B4-BE49-F238E27FC236}">
                <a16:creationId xmlns:a16="http://schemas.microsoft.com/office/drawing/2014/main" id="{898FF0F0-8B67-6841-B2E6-15F9F4C2051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8941" r="2119"/>
          <a:stretch/>
        </p:blipFill>
        <p:spPr bwMode="auto">
          <a:xfrm>
            <a:off x="311736" y="2600068"/>
            <a:ext cx="5966848" cy="33289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5E88880-3824-D544-8511-D5551CF8B1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5241" y="2437834"/>
            <a:ext cx="5247614" cy="3653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4002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18EDE5B-F98C-4246-8932-DAFDD6EFF7FA}"/>
              </a:ext>
            </a:extLst>
          </p:cNvPr>
          <p:cNvSpPr>
            <a:spLocks noGrp="1"/>
          </p:cNvSpPr>
          <p:nvPr>
            <p:ph type="sldNum" sz="quarter" idx="10"/>
          </p:nvPr>
        </p:nvSpPr>
        <p:spPr/>
        <p:txBody>
          <a:bodyPr/>
          <a:lstStyle/>
          <a:p>
            <a:fld id="{6C53781C-E1F6-4315-A39D-61273F2E0596}" type="slidenum">
              <a:rPr lang="zh-CN" altLang="en-US" smtClean="0"/>
              <a:pPr/>
              <a:t>18</a:t>
            </a:fld>
            <a:endParaRPr lang="zh-CN" altLang="en-US" dirty="0"/>
          </a:p>
        </p:txBody>
      </p:sp>
      <p:sp>
        <p:nvSpPr>
          <p:cNvPr id="3" name="Text Placeholder 2">
            <a:extLst>
              <a:ext uri="{FF2B5EF4-FFF2-40B4-BE49-F238E27FC236}">
                <a16:creationId xmlns:a16="http://schemas.microsoft.com/office/drawing/2014/main" id="{64AA24B1-A4A8-B048-AFA4-2A48150CE29E}"/>
              </a:ext>
            </a:extLst>
          </p:cNvPr>
          <p:cNvSpPr>
            <a:spLocks noGrp="1"/>
          </p:cNvSpPr>
          <p:nvPr>
            <p:ph type="body" sz="quarter" idx="11"/>
          </p:nvPr>
        </p:nvSpPr>
        <p:spPr/>
        <p:txBody>
          <a:bodyPr/>
          <a:lstStyle/>
          <a:p>
            <a:endParaRPr lang="en-US"/>
          </a:p>
        </p:txBody>
      </p:sp>
      <p:sp>
        <p:nvSpPr>
          <p:cNvPr id="4" name="Text Placeholder 3">
            <a:extLst>
              <a:ext uri="{FF2B5EF4-FFF2-40B4-BE49-F238E27FC236}">
                <a16:creationId xmlns:a16="http://schemas.microsoft.com/office/drawing/2014/main" id="{43B42E4D-FE43-4746-9A86-56569DBD0AEA}"/>
              </a:ext>
            </a:extLst>
          </p:cNvPr>
          <p:cNvSpPr>
            <a:spLocks noGrp="1"/>
          </p:cNvSpPr>
          <p:nvPr>
            <p:ph type="body" sz="quarter" idx="12"/>
          </p:nvPr>
        </p:nvSpPr>
        <p:spPr/>
        <p:txBody>
          <a:bodyPr/>
          <a:lstStyle/>
          <a:p>
            <a:endParaRPr lang="en-US"/>
          </a:p>
        </p:txBody>
      </p:sp>
      <p:sp>
        <p:nvSpPr>
          <p:cNvPr id="5" name="Text Placeholder 4">
            <a:extLst>
              <a:ext uri="{FF2B5EF4-FFF2-40B4-BE49-F238E27FC236}">
                <a16:creationId xmlns:a16="http://schemas.microsoft.com/office/drawing/2014/main" id="{61094156-6100-5549-A7D1-31033F307484}"/>
              </a:ext>
            </a:extLst>
          </p:cNvPr>
          <p:cNvSpPr>
            <a:spLocks noGrp="1"/>
          </p:cNvSpPr>
          <p:nvPr>
            <p:ph type="body" sz="quarter" idx="13"/>
          </p:nvPr>
        </p:nvSpPr>
        <p:spPr/>
        <p:txBody>
          <a:bodyPr/>
          <a:lstStyle/>
          <a:p>
            <a:endParaRPr lang="en-US"/>
          </a:p>
        </p:txBody>
      </p:sp>
      <p:sp>
        <p:nvSpPr>
          <p:cNvPr id="6" name="Text Placeholder 5">
            <a:extLst>
              <a:ext uri="{FF2B5EF4-FFF2-40B4-BE49-F238E27FC236}">
                <a16:creationId xmlns:a16="http://schemas.microsoft.com/office/drawing/2014/main" id="{B1452F76-703D-1749-8244-D5C9A68D5562}"/>
              </a:ext>
            </a:extLst>
          </p:cNvPr>
          <p:cNvSpPr>
            <a:spLocks noGrp="1"/>
          </p:cNvSpPr>
          <p:nvPr>
            <p:ph type="body" sz="quarter" idx="14"/>
          </p:nvPr>
        </p:nvSpPr>
        <p:spPr/>
        <p:txBody>
          <a:bodyPr/>
          <a:lstStyle/>
          <a:p>
            <a:endParaRPr lang="en-US"/>
          </a:p>
        </p:txBody>
      </p:sp>
      <p:pic>
        <p:nvPicPr>
          <p:cNvPr id="7" name="how-the-brain-makes-memories-lisa-genova-big-think" descr="how-the-brain-makes-memories-lisa-genova-big-think">
            <a:hlinkClick r:id="" action="ppaction://media"/>
            <a:extLst>
              <a:ext uri="{FF2B5EF4-FFF2-40B4-BE49-F238E27FC236}">
                <a16:creationId xmlns:a16="http://schemas.microsoft.com/office/drawing/2014/main" id="{EBD162EB-9BA6-0048-800B-CF3BC6DBF0A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43657"/>
            <a:ext cx="12209905" cy="6862710"/>
          </a:xfrm>
          <a:prstGeom prst="rect">
            <a:avLst/>
          </a:prstGeom>
        </p:spPr>
      </p:pic>
    </p:spTree>
    <p:extLst>
      <p:ext uri="{BB962C8B-B14F-4D97-AF65-F5344CB8AC3E}">
        <p14:creationId xmlns:p14="http://schemas.microsoft.com/office/powerpoint/2010/main" val="3899613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154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BE21762-3370-4384-8CC1-D4A1265D61BC}"/>
              </a:ext>
            </a:extLst>
          </p:cNvPr>
          <p:cNvSpPr>
            <a:spLocks noGrp="1"/>
          </p:cNvSpPr>
          <p:nvPr>
            <p:ph type="sldNum" sz="quarter" idx="10"/>
          </p:nvPr>
        </p:nvSpPr>
        <p:spPr/>
        <p:txBody>
          <a:bodyPr/>
          <a:lstStyle/>
          <a:p>
            <a:fld id="{6C53781C-E1F6-4315-A39D-61273F2E0596}" type="slidenum">
              <a:rPr lang="zh-CN" altLang="en-US" smtClean="0"/>
              <a:pPr/>
              <a:t>19</a:t>
            </a:fld>
            <a:endParaRPr lang="zh-CN" altLang="en-US" dirty="0"/>
          </a:p>
        </p:txBody>
      </p:sp>
      <p:sp>
        <p:nvSpPr>
          <p:cNvPr id="3" name="文本占位符 2">
            <a:extLst>
              <a:ext uri="{FF2B5EF4-FFF2-40B4-BE49-F238E27FC236}">
                <a16:creationId xmlns:a16="http://schemas.microsoft.com/office/drawing/2014/main" id="{31E48381-5C9C-4D68-891C-7AFAB519A49E}"/>
              </a:ext>
            </a:extLst>
          </p:cNvPr>
          <p:cNvSpPr>
            <a:spLocks noGrp="1"/>
          </p:cNvSpPr>
          <p:nvPr>
            <p:ph type="body" sz="quarter" idx="11"/>
          </p:nvPr>
        </p:nvSpPr>
        <p:spPr/>
        <p:txBody>
          <a:bodyPr/>
          <a:lstStyle/>
          <a:p>
            <a:r>
              <a:rPr lang="zh-CN" altLang="en-US" dirty="0"/>
              <a:t>人工神经网络</a:t>
            </a:r>
            <a:r>
              <a:rPr lang="en-US" altLang="zh-CN" dirty="0"/>
              <a:t> vs. </a:t>
            </a:r>
            <a:r>
              <a:rPr lang="zh-CN" altLang="en-US" dirty="0"/>
              <a:t>生物神经网络</a:t>
            </a:r>
          </a:p>
        </p:txBody>
      </p:sp>
      <p:sp>
        <p:nvSpPr>
          <p:cNvPr id="4" name="文本占位符 3">
            <a:extLst>
              <a:ext uri="{FF2B5EF4-FFF2-40B4-BE49-F238E27FC236}">
                <a16:creationId xmlns:a16="http://schemas.microsoft.com/office/drawing/2014/main" id="{8F0AC2EB-D604-4976-BB43-16F77BB4A418}"/>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0BFAA692-AC5D-4CA1-ADB1-0FD00B91B046}"/>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9F171FB7-9179-48F5-B816-0512022BC5EF}"/>
              </a:ext>
            </a:extLst>
          </p:cNvPr>
          <p:cNvSpPr>
            <a:spLocks noGrp="1"/>
          </p:cNvSpPr>
          <p:nvPr>
            <p:ph type="body" sz="quarter" idx="14"/>
          </p:nvPr>
        </p:nvSpPr>
        <p:spPr>
          <a:xfrm>
            <a:off x="319056" y="766710"/>
            <a:ext cx="5647791" cy="4765791"/>
          </a:xfrm>
        </p:spPr>
        <p:txBody>
          <a:bodyPr/>
          <a:lstStyle/>
          <a:p>
            <a:r>
              <a:rPr lang="zh-CN" altLang="en-US" dirty="0"/>
              <a:t>人工神经元</a:t>
            </a:r>
            <a:endParaRPr lang="en-US" altLang="zh-CN" dirty="0"/>
          </a:p>
          <a:p>
            <a:r>
              <a:rPr lang="zh-CN" altLang="en-US" dirty="0"/>
              <a:t>拓扑连接：简单、规则、多数静态</a:t>
            </a:r>
            <a:endParaRPr lang="en-US" altLang="zh-CN" dirty="0"/>
          </a:p>
          <a:p>
            <a:r>
              <a:rPr lang="zh-CN" altLang="en-US" dirty="0"/>
              <a:t>权重：信息存储</a:t>
            </a:r>
            <a:endParaRPr lang="en-US" altLang="zh-CN" dirty="0"/>
          </a:p>
          <a:p>
            <a:r>
              <a:rPr lang="zh-CN" altLang="en-US" dirty="0"/>
              <a:t>一种学习方法：反向传播</a:t>
            </a:r>
          </a:p>
        </p:txBody>
      </p:sp>
      <p:sp>
        <p:nvSpPr>
          <p:cNvPr id="7" name="文本占位符 5">
            <a:extLst>
              <a:ext uri="{FF2B5EF4-FFF2-40B4-BE49-F238E27FC236}">
                <a16:creationId xmlns:a16="http://schemas.microsoft.com/office/drawing/2014/main" id="{A1C7BADA-C84C-42E0-B355-190B421CE40F}"/>
              </a:ext>
            </a:extLst>
          </p:cNvPr>
          <p:cNvSpPr txBox="1">
            <a:spLocks/>
          </p:cNvSpPr>
          <p:nvPr/>
        </p:nvSpPr>
        <p:spPr>
          <a:xfrm>
            <a:off x="6225153" y="766710"/>
            <a:ext cx="5647791" cy="4765791"/>
          </a:xfrm>
          <a:prstGeom prst="rect">
            <a:avLst/>
          </a:prstGeom>
        </p:spPr>
        <p:txBody>
          <a:bodyPr/>
          <a:lstStyle>
            <a:lvl1pPr marL="228600" indent="-228600" algn="l" defTabSz="914400" rtl="0" eaLnBrk="1" latinLnBrk="0" hangingPunct="1">
              <a:lnSpc>
                <a:spcPct val="130000"/>
              </a:lnSpc>
              <a:spcBef>
                <a:spcPts val="1000"/>
              </a:spcBef>
              <a:buFontTx/>
              <a:buBlip>
                <a:blip r:embed="rId2"/>
              </a:buBlip>
              <a:defRPr sz="2000" kern="1200">
                <a:solidFill>
                  <a:schemeClr val="accent2"/>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2000" kern="1200">
                <a:solidFill>
                  <a:schemeClr val="accent2"/>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800" kern="1200">
                <a:solidFill>
                  <a:schemeClr val="accent2"/>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神经元</a:t>
            </a:r>
            <a:endParaRPr lang="en-US" altLang="zh-CN" dirty="0"/>
          </a:p>
          <a:p>
            <a:r>
              <a:rPr lang="zh-CN" altLang="en-US" dirty="0"/>
              <a:t>拓扑连接：复杂，不同物种有所不同，发育</a:t>
            </a:r>
            <a:endParaRPr lang="en-US" altLang="zh-CN" dirty="0"/>
          </a:p>
          <a:p>
            <a:r>
              <a:rPr lang="zh-CN" altLang="en-US" dirty="0"/>
              <a:t>神经元联结：记忆</a:t>
            </a:r>
            <a:endParaRPr lang="en-US" altLang="zh-CN" dirty="0"/>
          </a:p>
          <a:p>
            <a:r>
              <a:rPr lang="zh-CN" altLang="en-US" dirty="0"/>
              <a:t>学习：刺激、产生新的联结，让信号通过新的联结传递而形成反馈</a:t>
            </a:r>
          </a:p>
        </p:txBody>
      </p:sp>
      <p:pic>
        <p:nvPicPr>
          <p:cNvPr id="8" name="Picture 4" descr="How Backpropagation Algorithm Works">
            <a:extLst>
              <a:ext uri="{FF2B5EF4-FFF2-40B4-BE49-F238E27FC236}">
                <a16:creationId xmlns:a16="http://schemas.microsoft.com/office/drawing/2014/main" id="{C5015F3F-3A1D-9540-AF13-92F84FBC6A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056" y="3170290"/>
            <a:ext cx="5607050" cy="292100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Learning rewires the brain | Science News for Students">
            <a:extLst>
              <a:ext uri="{FF2B5EF4-FFF2-40B4-BE49-F238E27FC236}">
                <a16:creationId xmlns:a16="http://schemas.microsoft.com/office/drawing/2014/main" id="{2430407D-8942-AF42-AABF-F7DA0132ED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8614" y="3314229"/>
            <a:ext cx="5000865" cy="267147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C8439017-4A42-5743-87EF-0A7569D747E1}"/>
              </a:ext>
            </a:extLst>
          </p:cNvPr>
          <p:cNvSpPr txBox="1"/>
          <p:nvPr/>
        </p:nvSpPr>
        <p:spPr>
          <a:xfrm>
            <a:off x="7590954" y="5985700"/>
            <a:ext cx="2916183" cy="369332"/>
          </a:xfrm>
          <a:prstGeom prst="rect">
            <a:avLst/>
          </a:prstGeom>
          <a:noFill/>
        </p:spPr>
        <p:txBody>
          <a:bodyPr wrap="none" rtlCol="0">
            <a:spAutoFit/>
          </a:bodyPr>
          <a:lstStyle/>
          <a:p>
            <a:pPr algn="ctr"/>
            <a:r>
              <a:rPr lang="en-US" dirty="0"/>
              <a:t>Learning rewires the brain.</a:t>
            </a:r>
          </a:p>
        </p:txBody>
      </p:sp>
    </p:spTree>
    <p:extLst>
      <p:ext uri="{BB962C8B-B14F-4D97-AF65-F5344CB8AC3E}">
        <p14:creationId xmlns:p14="http://schemas.microsoft.com/office/powerpoint/2010/main" val="934040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88F9FFB-6FBC-499A-A692-9E3C9D640A7B}"/>
              </a:ext>
            </a:extLst>
          </p:cNvPr>
          <p:cNvSpPr>
            <a:spLocks noGrp="1"/>
          </p:cNvSpPr>
          <p:nvPr>
            <p:ph type="sldNum" sz="quarter" idx="10"/>
          </p:nvPr>
        </p:nvSpPr>
        <p:spPr/>
        <p:txBody>
          <a:bodyPr/>
          <a:lstStyle/>
          <a:p>
            <a:fld id="{6C53781C-E1F6-4315-A39D-61273F2E0596}" type="slidenum">
              <a:rPr lang="zh-CN" altLang="en-US" smtClean="0"/>
              <a:pPr/>
              <a:t>2</a:t>
            </a:fld>
            <a:endParaRPr lang="zh-CN" altLang="en-US" dirty="0"/>
          </a:p>
        </p:txBody>
      </p:sp>
      <p:sp>
        <p:nvSpPr>
          <p:cNvPr id="3" name="文本占位符 2">
            <a:extLst>
              <a:ext uri="{FF2B5EF4-FFF2-40B4-BE49-F238E27FC236}">
                <a16:creationId xmlns:a16="http://schemas.microsoft.com/office/drawing/2014/main" id="{2AF45F45-5B29-465A-AD5F-C5695FDAA373}"/>
              </a:ext>
            </a:extLst>
          </p:cNvPr>
          <p:cNvSpPr>
            <a:spLocks noGrp="1"/>
          </p:cNvSpPr>
          <p:nvPr>
            <p:ph type="body" sz="quarter" idx="11"/>
          </p:nvPr>
        </p:nvSpPr>
        <p:spPr/>
        <p:txBody>
          <a:bodyPr/>
          <a:lstStyle/>
          <a:p>
            <a:r>
              <a:rPr lang="zh-CN" altLang="en-US" dirty="0"/>
              <a:t>计算机与人脑之间的比较：相似点</a:t>
            </a:r>
          </a:p>
        </p:txBody>
      </p:sp>
      <p:sp>
        <p:nvSpPr>
          <p:cNvPr id="4" name="文本占位符 3">
            <a:extLst>
              <a:ext uri="{FF2B5EF4-FFF2-40B4-BE49-F238E27FC236}">
                <a16:creationId xmlns:a16="http://schemas.microsoft.com/office/drawing/2014/main" id="{E78CCAFC-7DA7-4D9C-8294-AF6B42F17CF8}"/>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8B8F59E0-AD5E-40AD-B458-C24B6A7F26A8}"/>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7CB27BFB-7C00-4EFE-91D3-080176623D92}"/>
              </a:ext>
            </a:extLst>
          </p:cNvPr>
          <p:cNvSpPr>
            <a:spLocks noGrp="1"/>
          </p:cNvSpPr>
          <p:nvPr>
            <p:ph type="body" sz="quarter" idx="14"/>
          </p:nvPr>
        </p:nvSpPr>
        <p:spPr/>
        <p:txBody>
          <a:bodyPr/>
          <a:lstStyle/>
          <a:p>
            <a:r>
              <a:rPr lang="zh-CN" altLang="en-US" dirty="0"/>
              <a:t>脑和计算机都拥有数量众多的基本单位（神经元与晶体管），相互连接，构成传递信息的复杂回路</a:t>
            </a:r>
            <a:endParaRPr lang="en-US" altLang="zh-CN" dirty="0"/>
          </a:p>
          <a:p>
            <a:r>
              <a:rPr lang="zh-CN" altLang="en-US" dirty="0"/>
              <a:t>整体结构相似：输入、输出、中央处理和储存记忆</a:t>
            </a:r>
            <a:endParaRPr lang="en-US" altLang="zh-CN" dirty="0"/>
          </a:p>
        </p:txBody>
      </p:sp>
      <p:pic>
        <p:nvPicPr>
          <p:cNvPr id="7" name="图片 6">
            <a:extLst>
              <a:ext uri="{FF2B5EF4-FFF2-40B4-BE49-F238E27FC236}">
                <a16:creationId xmlns:a16="http://schemas.microsoft.com/office/drawing/2014/main" id="{C546692B-F2B4-41C5-87C3-3565B5226D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453641" y="-363210"/>
            <a:ext cx="3284720" cy="8755831"/>
          </a:xfrm>
          <a:prstGeom prst="rect">
            <a:avLst/>
          </a:prstGeom>
        </p:spPr>
      </p:pic>
    </p:spTree>
    <p:extLst>
      <p:ext uri="{BB962C8B-B14F-4D97-AF65-F5344CB8AC3E}">
        <p14:creationId xmlns:p14="http://schemas.microsoft.com/office/powerpoint/2010/main" val="1210917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F1825E-3F82-5043-B3BA-F6663C67F8F1}"/>
              </a:ext>
            </a:extLst>
          </p:cNvPr>
          <p:cNvSpPr>
            <a:spLocks noGrp="1"/>
          </p:cNvSpPr>
          <p:nvPr>
            <p:ph type="sldNum" sz="quarter" idx="10"/>
          </p:nvPr>
        </p:nvSpPr>
        <p:spPr/>
        <p:txBody>
          <a:bodyPr/>
          <a:lstStyle/>
          <a:p>
            <a:fld id="{6C53781C-E1F6-4315-A39D-61273F2E0596}" type="slidenum">
              <a:rPr lang="zh-CN" altLang="en-US" smtClean="0"/>
              <a:pPr/>
              <a:t>20</a:t>
            </a:fld>
            <a:endParaRPr lang="zh-CN" altLang="en-US" dirty="0"/>
          </a:p>
        </p:txBody>
      </p:sp>
      <p:sp>
        <p:nvSpPr>
          <p:cNvPr id="3" name="Text Placeholder 2">
            <a:extLst>
              <a:ext uri="{FF2B5EF4-FFF2-40B4-BE49-F238E27FC236}">
                <a16:creationId xmlns:a16="http://schemas.microsoft.com/office/drawing/2014/main" id="{0E68182E-3E76-814F-9FA7-14276404FFF6}"/>
              </a:ext>
            </a:extLst>
          </p:cNvPr>
          <p:cNvSpPr>
            <a:spLocks noGrp="1"/>
          </p:cNvSpPr>
          <p:nvPr>
            <p:ph type="body" sz="quarter" idx="11"/>
          </p:nvPr>
        </p:nvSpPr>
        <p:spPr/>
        <p:txBody>
          <a:bodyPr/>
          <a:lstStyle/>
          <a:p>
            <a:endParaRPr lang="en-US"/>
          </a:p>
        </p:txBody>
      </p:sp>
      <p:sp>
        <p:nvSpPr>
          <p:cNvPr id="4" name="Text Placeholder 3">
            <a:extLst>
              <a:ext uri="{FF2B5EF4-FFF2-40B4-BE49-F238E27FC236}">
                <a16:creationId xmlns:a16="http://schemas.microsoft.com/office/drawing/2014/main" id="{3FEE3A7A-BEC6-AD4A-8D79-3FD2EA9FEC1B}"/>
              </a:ext>
            </a:extLst>
          </p:cNvPr>
          <p:cNvSpPr>
            <a:spLocks noGrp="1"/>
          </p:cNvSpPr>
          <p:nvPr>
            <p:ph type="body" sz="quarter" idx="12"/>
          </p:nvPr>
        </p:nvSpPr>
        <p:spPr/>
        <p:txBody>
          <a:bodyPr/>
          <a:lstStyle/>
          <a:p>
            <a:endParaRPr lang="en-US"/>
          </a:p>
        </p:txBody>
      </p:sp>
      <p:sp>
        <p:nvSpPr>
          <p:cNvPr id="5" name="Text Placeholder 4">
            <a:extLst>
              <a:ext uri="{FF2B5EF4-FFF2-40B4-BE49-F238E27FC236}">
                <a16:creationId xmlns:a16="http://schemas.microsoft.com/office/drawing/2014/main" id="{26FFF178-B30F-2F47-A2DF-A7A355742A60}"/>
              </a:ext>
            </a:extLst>
          </p:cNvPr>
          <p:cNvSpPr>
            <a:spLocks noGrp="1"/>
          </p:cNvSpPr>
          <p:nvPr>
            <p:ph type="body" sz="quarter" idx="13"/>
          </p:nvPr>
        </p:nvSpPr>
        <p:spPr/>
        <p:txBody>
          <a:bodyPr/>
          <a:lstStyle/>
          <a:p>
            <a:endParaRPr lang="en-US"/>
          </a:p>
        </p:txBody>
      </p:sp>
      <p:sp>
        <p:nvSpPr>
          <p:cNvPr id="6" name="Text Placeholder 5">
            <a:extLst>
              <a:ext uri="{FF2B5EF4-FFF2-40B4-BE49-F238E27FC236}">
                <a16:creationId xmlns:a16="http://schemas.microsoft.com/office/drawing/2014/main" id="{F2B6DA56-7123-5941-ABB2-797B519EE726}"/>
              </a:ext>
            </a:extLst>
          </p:cNvPr>
          <p:cNvSpPr>
            <a:spLocks noGrp="1"/>
          </p:cNvSpPr>
          <p:nvPr>
            <p:ph type="body" sz="quarter" idx="14"/>
          </p:nvPr>
        </p:nvSpPr>
        <p:spPr/>
        <p:txBody>
          <a:bodyPr/>
          <a:lstStyle/>
          <a:p>
            <a:endParaRPr lang="en-US"/>
          </a:p>
        </p:txBody>
      </p:sp>
      <p:pic>
        <p:nvPicPr>
          <p:cNvPr id="7" name="the-neuroscience-of-learning" descr="the-neuroscience-of-learning">
            <a:hlinkClick r:id="" action="ppaction://media"/>
            <a:extLst>
              <a:ext uri="{FF2B5EF4-FFF2-40B4-BE49-F238E27FC236}">
                <a16:creationId xmlns:a16="http://schemas.microsoft.com/office/drawing/2014/main" id="{B5591FBA-B877-C64D-8309-7AC41204D65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0"/>
            <a:ext cx="12201525" cy="6858000"/>
          </a:xfrm>
          <a:prstGeom prst="rect">
            <a:avLst/>
          </a:prstGeom>
        </p:spPr>
      </p:pic>
    </p:spTree>
    <p:extLst>
      <p:ext uri="{BB962C8B-B14F-4D97-AF65-F5344CB8AC3E}">
        <p14:creationId xmlns:p14="http://schemas.microsoft.com/office/powerpoint/2010/main" val="725616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11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BE21762-3370-4384-8CC1-D4A1265D61BC}"/>
              </a:ext>
            </a:extLst>
          </p:cNvPr>
          <p:cNvSpPr>
            <a:spLocks noGrp="1"/>
          </p:cNvSpPr>
          <p:nvPr>
            <p:ph type="sldNum" sz="quarter" idx="10"/>
          </p:nvPr>
        </p:nvSpPr>
        <p:spPr/>
        <p:txBody>
          <a:bodyPr/>
          <a:lstStyle/>
          <a:p>
            <a:fld id="{6C53781C-E1F6-4315-A39D-61273F2E0596}" type="slidenum">
              <a:rPr lang="zh-CN" altLang="en-US" smtClean="0"/>
              <a:pPr/>
              <a:t>21</a:t>
            </a:fld>
            <a:endParaRPr lang="zh-CN" altLang="en-US" dirty="0"/>
          </a:p>
        </p:txBody>
      </p:sp>
      <p:sp>
        <p:nvSpPr>
          <p:cNvPr id="3" name="文本占位符 2">
            <a:extLst>
              <a:ext uri="{FF2B5EF4-FFF2-40B4-BE49-F238E27FC236}">
                <a16:creationId xmlns:a16="http://schemas.microsoft.com/office/drawing/2014/main" id="{31E48381-5C9C-4D68-891C-7AFAB519A49E}"/>
              </a:ext>
            </a:extLst>
          </p:cNvPr>
          <p:cNvSpPr>
            <a:spLocks noGrp="1"/>
          </p:cNvSpPr>
          <p:nvPr>
            <p:ph type="body" sz="quarter" idx="11"/>
          </p:nvPr>
        </p:nvSpPr>
        <p:spPr/>
        <p:txBody>
          <a:bodyPr/>
          <a:lstStyle/>
          <a:p>
            <a:r>
              <a:rPr lang="zh-CN" altLang="en-US" dirty="0"/>
              <a:t>人工神经网络</a:t>
            </a:r>
            <a:r>
              <a:rPr lang="en-US" altLang="zh-CN" dirty="0"/>
              <a:t> vs. </a:t>
            </a:r>
            <a:r>
              <a:rPr lang="zh-CN" altLang="en-US" dirty="0"/>
              <a:t>生物神经网络</a:t>
            </a:r>
          </a:p>
        </p:txBody>
      </p:sp>
      <p:sp>
        <p:nvSpPr>
          <p:cNvPr id="4" name="文本占位符 3">
            <a:extLst>
              <a:ext uri="{FF2B5EF4-FFF2-40B4-BE49-F238E27FC236}">
                <a16:creationId xmlns:a16="http://schemas.microsoft.com/office/drawing/2014/main" id="{8F0AC2EB-D604-4976-BB43-16F77BB4A418}"/>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0BFAA692-AC5D-4CA1-ADB1-0FD00B91B046}"/>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9F171FB7-9179-48F5-B816-0512022BC5EF}"/>
              </a:ext>
            </a:extLst>
          </p:cNvPr>
          <p:cNvSpPr>
            <a:spLocks noGrp="1"/>
          </p:cNvSpPr>
          <p:nvPr>
            <p:ph type="body" sz="quarter" idx="14"/>
          </p:nvPr>
        </p:nvSpPr>
        <p:spPr>
          <a:xfrm>
            <a:off x="319056" y="766710"/>
            <a:ext cx="5647791" cy="4765791"/>
          </a:xfrm>
        </p:spPr>
        <p:txBody>
          <a:bodyPr/>
          <a:lstStyle/>
          <a:p>
            <a:r>
              <a:rPr lang="zh-CN" altLang="en-US" dirty="0"/>
              <a:t>人工神经元</a:t>
            </a:r>
            <a:endParaRPr lang="en-US" altLang="zh-CN" dirty="0"/>
          </a:p>
          <a:p>
            <a:r>
              <a:rPr lang="zh-CN" altLang="en-US" dirty="0"/>
              <a:t>拓扑连接：简单、规则、多数静态</a:t>
            </a:r>
            <a:endParaRPr lang="en-US" altLang="zh-CN" dirty="0"/>
          </a:p>
          <a:p>
            <a:r>
              <a:rPr lang="zh-CN" altLang="en-US" dirty="0"/>
              <a:t>权重：信息存储</a:t>
            </a:r>
            <a:endParaRPr lang="en-US" altLang="zh-CN" dirty="0"/>
          </a:p>
          <a:p>
            <a:r>
              <a:rPr lang="zh-CN" altLang="en-US" dirty="0"/>
              <a:t>一种学习方法：反向传播</a:t>
            </a:r>
            <a:endParaRPr lang="en-US" altLang="zh-CN" dirty="0"/>
          </a:p>
          <a:p>
            <a:endParaRPr lang="en-US" altLang="zh-CN" sz="1400" dirty="0"/>
          </a:p>
          <a:p>
            <a:r>
              <a:rPr lang="zh-CN" altLang="en-US" dirty="0"/>
              <a:t>规模：有限神经元，有限连接</a:t>
            </a:r>
          </a:p>
        </p:txBody>
      </p:sp>
      <p:sp>
        <p:nvSpPr>
          <p:cNvPr id="7" name="文本占位符 5">
            <a:extLst>
              <a:ext uri="{FF2B5EF4-FFF2-40B4-BE49-F238E27FC236}">
                <a16:creationId xmlns:a16="http://schemas.microsoft.com/office/drawing/2014/main" id="{A1C7BADA-C84C-42E0-B355-190B421CE40F}"/>
              </a:ext>
            </a:extLst>
          </p:cNvPr>
          <p:cNvSpPr txBox="1">
            <a:spLocks/>
          </p:cNvSpPr>
          <p:nvPr/>
        </p:nvSpPr>
        <p:spPr>
          <a:xfrm>
            <a:off x="6225153" y="766710"/>
            <a:ext cx="5647791" cy="4765791"/>
          </a:xfrm>
          <a:prstGeom prst="rect">
            <a:avLst/>
          </a:prstGeom>
        </p:spPr>
        <p:txBody>
          <a:bodyPr/>
          <a:lstStyle>
            <a:lvl1pPr marL="228600" indent="-228600" algn="l" defTabSz="914400" rtl="0" eaLnBrk="1" latinLnBrk="0" hangingPunct="1">
              <a:lnSpc>
                <a:spcPct val="130000"/>
              </a:lnSpc>
              <a:spcBef>
                <a:spcPts val="1000"/>
              </a:spcBef>
              <a:buFontTx/>
              <a:buBlip>
                <a:blip r:embed="rId2"/>
              </a:buBlip>
              <a:defRPr sz="2000" kern="1200">
                <a:solidFill>
                  <a:schemeClr val="accent2"/>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2000" kern="1200">
                <a:solidFill>
                  <a:schemeClr val="accent2"/>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800" kern="1200">
                <a:solidFill>
                  <a:schemeClr val="accent2"/>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神经元</a:t>
            </a:r>
            <a:endParaRPr lang="en-US" altLang="zh-CN" dirty="0"/>
          </a:p>
          <a:p>
            <a:r>
              <a:rPr lang="zh-CN" altLang="en-US" dirty="0"/>
              <a:t>拓扑连接：复杂，不同物种有所不同，发育</a:t>
            </a:r>
            <a:endParaRPr lang="en-US" altLang="zh-CN" dirty="0"/>
          </a:p>
          <a:p>
            <a:r>
              <a:rPr lang="zh-CN" altLang="en-US" dirty="0"/>
              <a:t>神经元联结：记忆</a:t>
            </a:r>
            <a:endParaRPr lang="en-US" altLang="zh-CN" dirty="0"/>
          </a:p>
          <a:p>
            <a:r>
              <a:rPr lang="zh-CN" altLang="en-US" dirty="0"/>
              <a:t>学习：刺激、产生新的联结，让信号通过新的联结传递而形成反馈</a:t>
            </a:r>
            <a:endParaRPr lang="en-US" altLang="zh-CN" dirty="0"/>
          </a:p>
          <a:p>
            <a:r>
              <a:rPr lang="zh-CN" altLang="en-US" dirty="0"/>
              <a:t>规模：大量神经元和相互连接</a:t>
            </a:r>
          </a:p>
        </p:txBody>
      </p:sp>
      <p:pic>
        <p:nvPicPr>
          <p:cNvPr id="2054" name="Picture 6" descr="UvA Deep Learning Course">
            <a:extLst>
              <a:ext uri="{FF2B5EF4-FFF2-40B4-BE49-F238E27FC236}">
                <a16:creationId xmlns:a16="http://schemas.microsoft.com/office/drawing/2014/main" id="{C44D4496-1A15-6A44-B373-8FD53DE35F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903" y="3765930"/>
            <a:ext cx="4998329" cy="249916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1. Introduction to Artificial Neural Networks - Neural networks and deep  learning [Book]">
            <a:extLst>
              <a:ext uri="{FF2B5EF4-FFF2-40B4-BE49-F238E27FC236}">
                <a16:creationId xmlns:a16="http://schemas.microsoft.com/office/drawing/2014/main" id="{43D6CAD8-0160-D447-8727-5F00B4B274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49850" y="3896358"/>
            <a:ext cx="6852247" cy="2194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66055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D4073B6-6B9C-4F70-B3FC-8B58652E4063}"/>
              </a:ext>
            </a:extLst>
          </p:cNvPr>
          <p:cNvSpPr>
            <a:spLocks noGrp="1"/>
          </p:cNvSpPr>
          <p:nvPr>
            <p:ph type="sldNum" sz="quarter" idx="10"/>
          </p:nvPr>
        </p:nvSpPr>
        <p:spPr/>
        <p:txBody>
          <a:bodyPr/>
          <a:lstStyle/>
          <a:p>
            <a:fld id="{6C53781C-E1F6-4315-A39D-61273F2E0596}" type="slidenum">
              <a:rPr lang="zh-CN" altLang="en-US" smtClean="0"/>
              <a:pPr/>
              <a:t>22</a:t>
            </a:fld>
            <a:endParaRPr lang="zh-CN" altLang="en-US" dirty="0"/>
          </a:p>
        </p:txBody>
      </p:sp>
      <p:sp>
        <p:nvSpPr>
          <p:cNvPr id="3" name="文本占位符 2">
            <a:extLst>
              <a:ext uri="{FF2B5EF4-FFF2-40B4-BE49-F238E27FC236}">
                <a16:creationId xmlns:a16="http://schemas.microsoft.com/office/drawing/2014/main" id="{A3164C3D-E4E7-4978-A01B-EE225AAFADCA}"/>
              </a:ext>
            </a:extLst>
          </p:cNvPr>
          <p:cNvSpPr>
            <a:spLocks noGrp="1"/>
          </p:cNvSpPr>
          <p:nvPr>
            <p:ph type="body" sz="quarter" idx="11"/>
          </p:nvPr>
        </p:nvSpPr>
        <p:spPr/>
        <p:txBody>
          <a:bodyPr/>
          <a:lstStyle/>
          <a:p>
            <a:r>
              <a:rPr lang="en-US" altLang="zh-CN" dirty="0"/>
              <a:t>Similarity Between ANN and BNN</a:t>
            </a:r>
            <a:endParaRPr lang="zh-CN" altLang="en-US" dirty="0"/>
          </a:p>
        </p:txBody>
      </p:sp>
      <p:sp>
        <p:nvSpPr>
          <p:cNvPr id="4" name="文本占位符 3">
            <a:extLst>
              <a:ext uri="{FF2B5EF4-FFF2-40B4-BE49-F238E27FC236}">
                <a16:creationId xmlns:a16="http://schemas.microsoft.com/office/drawing/2014/main" id="{18AEF110-DAB5-4C61-BA54-1D105BD75B18}"/>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86384A14-6DA2-47E1-B9A2-12A5B83B46C3}"/>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A2A9D132-3A32-4211-93ED-2048428B6D79}"/>
              </a:ext>
            </a:extLst>
          </p:cNvPr>
          <p:cNvSpPr>
            <a:spLocks noGrp="1"/>
          </p:cNvSpPr>
          <p:nvPr>
            <p:ph type="body" sz="quarter" idx="14"/>
          </p:nvPr>
        </p:nvSpPr>
        <p:spPr/>
        <p:txBody>
          <a:bodyPr/>
          <a:lstStyle/>
          <a:p>
            <a:r>
              <a:rPr lang="en-US" altLang="zh-CN" dirty="0"/>
              <a:t>Neural networks resemble the human brain in the following two ways</a:t>
            </a:r>
          </a:p>
          <a:p>
            <a:pPr lvl="1"/>
            <a:r>
              <a:rPr lang="en-US" altLang="zh-CN" dirty="0"/>
              <a:t>A neural network acquires knowledge through learning</a:t>
            </a:r>
          </a:p>
          <a:p>
            <a:pPr lvl="1"/>
            <a:r>
              <a:rPr lang="en-US" altLang="zh-CN" dirty="0"/>
              <a:t>A neural network’s knowledge is a store within inter-neuron connection strengths known as synaptic weights</a:t>
            </a:r>
            <a:endParaRPr lang="zh-CN" altLang="en-US" dirty="0"/>
          </a:p>
        </p:txBody>
      </p:sp>
      <p:pic>
        <p:nvPicPr>
          <p:cNvPr id="9" name="图片 6">
            <a:extLst>
              <a:ext uri="{FF2B5EF4-FFF2-40B4-BE49-F238E27FC236}">
                <a16:creationId xmlns:a16="http://schemas.microsoft.com/office/drawing/2014/main" id="{7BD35CB2-052B-4848-A904-131AB7AAD8AF}"/>
              </a:ext>
            </a:extLst>
          </p:cNvPr>
          <p:cNvPicPr>
            <a:picLocks noChangeAspect="1"/>
          </p:cNvPicPr>
          <p:nvPr/>
        </p:nvPicPr>
        <p:blipFill rotWithShape="1">
          <a:blip r:embed="rId2"/>
          <a:srcRect r="38360" b="42697"/>
          <a:stretch/>
        </p:blipFill>
        <p:spPr>
          <a:xfrm>
            <a:off x="142846" y="2509046"/>
            <a:ext cx="6232765" cy="3929854"/>
          </a:xfrm>
          <a:prstGeom prst="rect">
            <a:avLst/>
          </a:prstGeom>
        </p:spPr>
      </p:pic>
      <p:pic>
        <p:nvPicPr>
          <p:cNvPr id="10" name="图片 6">
            <a:extLst>
              <a:ext uri="{FF2B5EF4-FFF2-40B4-BE49-F238E27FC236}">
                <a16:creationId xmlns:a16="http://schemas.microsoft.com/office/drawing/2014/main" id="{B640E007-7FE8-0444-85CC-1B3A216EFFB3}"/>
              </a:ext>
            </a:extLst>
          </p:cNvPr>
          <p:cNvPicPr>
            <a:picLocks noChangeAspect="1"/>
          </p:cNvPicPr>
          <p:nvPr/>
        </p:nvPicPr>
        <p:blipFill rotWithShape="1">
          <a:blip r:embed="rId2"/>
          <a:srcRect t="59821" r="38360" b="2641"/>
          <a:stretch/>
        </p:blipFill>
        <p:spPr>
          <a:xfrm>
            <a:off x="5959235" y="3167571"/>
            <a:ext cx="6232765" cy="2574387"/>
          </a:xfrm>
          <a:prstGeom prst="rect">
            <a:avLst/>
          </a:prstGeom>
        </p:spPr>
      </p:pic>
    </p:spTree>
    <p:extLst>
      <p:ext uri="{BB962C8B-B14F-4D97-AF65-F5344CB8AC3E}">
        <p14:creationId xmlns:p14="http://schemas.microsoft.com/office/powerpoint/2010/main" val="24423427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A7315B29-71ED-4539-B193-E012D7287149}"/>
              </a:ext>
            </a:extLst>
          </p:cNvPr>
          <p:cNvSpPr>
            <a:spLocks noGrp="1"/>
          </p:cNvSpPr>
          <p:nvPr>
            <p:ph type="sldNum" sz="quarter" idx="10"/>
          </p:nvPr>
        </p:nvSpPr>
        <p:spPr/>
        <p:txBody>
          <a:bodyPr/>
          <a:lstStyle/>
          <a:p>
            <a:fld id="{6C53781C-E1F6-4315-A39D-61273F2E0596}" type="slidenum">
              <a:rPr lang="zh-CN" altLang="en-US" smtClean="0"/>
              <a:pPr/>
              <a:t>23</a:t>
            </a:fld>
            <a:endParaRPr lang="zh-CN" altLang="en-US" dirty="0"/>
          </a:p>
        </p:txBody>
      </p:sp>
      <p:sp>
        <p:nvSpPr>
          <p:cNvPr id="3" name="文本占位符 2">
            <a:extLst>
              <a:ext uri="{FF2B5EF4-FFF2-40B4-BE49-F238E27FC236}">
                <a16:creationId xmlns:a16="http://schemas.microsoft.com/office/drawing/2014/main" id="{F527D8E2-E309-4F7D-B78F-3206AC62C801}"/>
              </a:ext>
            </a:extLst>
          </p:cNvPr>
          <p:cNvSpPr>
            <a:spLocks noGrp="1"/>
          </p:cNvSpPr>
          <p:nvPr>
            <p:ph type="body" sz="quarter" idx="11"/>
          </p:nvPr>
        </p:nvSpPr>
        <p:spPr/>
        <p:txBody>
          <a:bodyPr/>
          <a:lstStyle/>
          <a:p>
            <a:r>
              <a:rPr lang="en-US" altLang="zh-CN" dirty="0"/>
              <a:t>Difference Between ANN and BNN</a:t>
            </a:r>
            <a:endParaRPr lang="zh-CN" altLang="en-US" dirty="0"/>
          </a:p>
        </p:txBody>
      </p:sp>
      <p:sp>
        <p:nvSpPr>
          <p:cNvPr id="4" name="文本占位符 3">
            <a:extLst>
              <a:ext uri="{FF2B5EF4-FFF2-40B4-BE49-F238E27FC236}">
                <a16:creationId xmlns:a16="http://schemas.microsoft.com/office/drawing/2014/main" id="{BBE646D2-8608-4EE2-845F-6D88A8DB4DC8}"/>
              </a:ext>
            </a:extLst>
          </p:cNvPr>
          <p:cNvSpPr>
            <a:spLocks noGrp="1"/>
          </p:cNvSpPr>
          <p:nvPr>
            <p:ph type="body" sz="quarter" idx="12"/>
          </p:nvPr>
        </p:nvSpPr>
        <p:spPr/>
        <p:txBody>
          <a:bodyPr/>
          <a:lstStyle/>
          <a:p>
            <a:endParaRPr lang="zh-CN" altLang="en-US" dirty="0"/>
          </a:p>
        </p:txBody>
      </p:sp>
      <p:sp>
        <p:nvSpPr>
          <p:cNvPr id="5" name="文本占位符 4">
            <a:extLst>
              <a:ext uri="{FF2B5EF4-FFF2-40B4-BE49-F238E27FC236}">
                <a16:creationId xmlns:a16="http://schemas.microsoft.com/office/drawing/2014/main" id="{5E4C1871-98FB-469E-83F4-60B3F4237089}"/>
              </a:ext>
            </a:extLst>
          </p:cNvPr>
          <p:cNvSpPr>
            <a:spLocks noGrp="1"/>
          </p:cNvSpPr>
          <p:nvPr>
            <p:ph type="body" sz="quarter" idx="13"/>
          </p:nvPr>
        </p:nvSpPr>
        <p:spPr/>
        <p:txBody>
          <a:bodyPr/>
          <a:lstStyle/>
          <a:p>
            <a:endParaRPr lang="zh-CN" altLang="en-US"/>
          </a:p>
        </p:txBody>
      </p:sp>
      <p:sp>
        <p:nvSpPr>
          <p:cNvPr id="9" name="矩形 8">
            <a:extLst>
              <a:ext uri="{FF2B5EF4-FFF2-40B4-BE49-F238E27FC236}">
                <a16:creationId xmlns:a16="http://schemas.microsoft.com/office/drawing/2014/main" id="{CC3C8278-F31B-4F6B-85BE-A2D4FC98C208}"/>
              </a:ext>
            </a:extLst>
          </p:cNvPr>
          <p:cNvSpPr/>
          <p:nvPr/>
        </p:nvSpPr>
        <p:spPr>
          <a:xfrm>
            <a:off x="7797480" y="5581977"/>
            <a:ext cx="4089720" cy="584775"/>
          </a:xfrm>
          <a:prstGeom prst="rect">
            <a:avLst/>
          </a:prstGeom>
        </p:spPr>
        <p:txBody>
          <a:bodyPr wrap="square">
            <a:spAutoFit/>
          </a:bodyPr>
          <a:lstStyle/>
          <a:p>
            <a:r>
              <a:rPr lang="en-US" altLang="zh-CN" sz="1600" dirty="0"/>
              <a:t>[</a:t>
            </a:r>
            <a:r>
              <a:rPr lang="zh-CN" altLang="en-US" sz="1600" dirty="0"/>
              <a:t>https://www.xenonstack.com/blog/artificial-neural-network-applications</a:t>
            </a:r>
            <a:r>
              <a:rPr lang="en-US" altLang="zh-CN" sz="1600" dirty="0"/>
              <a:t>]</a:t>
            </a:r>
            <a:endParaRPr lang="zh-CN" altLang="en-US" sz="1600" dirty="0"/>
          </a:p>
        </p:txBody>
      </p:sp>
      <p:graphicFrame>
        <p:nvGraphicFramePr>
          <p:cNvPr id="10" name="Table 10">
            <a:extLst>
              <a:ext uri="{FF2B5EF4-FFF2-40B4-BE49-F238E27FC236}">
                <a16:creationId xmlns:a16="http://schemas.microsoft.com/office/drawing/2014/main" id="{F5139DCC-2CC1-2041-B327-BAF35AEEDDAA}"/>
              </a:ext>
            </a:extLst>
          </p:cNvPr>
          <p:cNvGraphicFramePr>
            <a:graphicFrameLocks noGrp="1"/>
          </p:cNvGraphicFramePr>
          <p:nvPr>
            <p:extLst>
              <p:ext uri="{D42A27DB-BD31-4B8C-83A1-F6EECF244321}">
                <p14:modId xmlns:p14="http://schemas.microsoft.com/office/powerpoint/2010/main" val="2171961434"/>
              </p:ext>
            </p:extLst>
          </p:nvPr>
        </p:nvGraphicFramePr>
        <p:xfrm>
          <a:off x="319056" y="766875"/>
          <a:ext cx="11568144" cy="5588000"/>
        </p:xfrm>
        <a:graphic>
          <a:graphicData uri="http://schemas.openxmlformats.org/drawingml/2006/table">
            <a:tbl>
              <a:tblPr firstRow="1" bandRow="1">
                <a:tableStyleId>{5C22544A-7EE6-4342-B048-85BDC9FD1C3A}</a:tableStyleId>
              </a:tblPr>
              <a:tblGrid>
                <a:gridCol w="1497552">
                  <a:extLst>
                    <a:ext uri="{9D8B030D-6E8A-4147-A177-3AD203B41FA5}">
                      <a16:colId xmlns:a16="http://schemas.microsoft.com/office/drawing/2014/main" val="2302323438"/>
                    </a:ext>
                  </a:extLst>
                </a:gridCol>
                <a:gridCol w="4523232">
                  <a:extLst>
                    <a:ext uri="{9D8B030D-6E8A-4147-A177-3AD203B41FA5}">
                      <a16:colId xmlns:a16="http://schemas.microsoft.com/office/drawing/2014/main" val="1951076126"/>
                    </a:ext>
                  </a:extLst>
                </a:gridCol>
                <a:gridCol w="5547360">
                  <a:extLst>
                    <a:ext uri="{9D8B030D-6E8A-4147-A177-3AD203B41FA5}">
                      <a16:colId xmlns:a16="http://schemas.microsoft.com/office/drawing/2014/main" val="3260531357"/>
                    </a:ext>
                  </a:extLst>
                </a:gridCol>
              </a:tblGrid>
              <a:tr h="370840">
                <a:tc>
                  <a:txBody>
                    <a:bodyPr/>
                    <a:lstStyle/>
                    <a:p>
                      <a:endParaRPr lang="en-US"/>
                    </a:p>
                  </a:txBody>
                  <a:tcPr/>
                </a:tc>
                <a:tc>
                  <a:txBody>
                    <a:bodyPr/>
                    <a:lstStyle/>
                    <a:p>
                      <a:r>
                        <a:rPr lang="en-US" dirty="0"/>
                        <a:t>Artificial Neural Network</a:t>
                      </a:r>
                    </a:p>
                  </a:txBody>
                  <a:tcPr/>
                </a:tc>
                <a:tc>
                  <a:txBody>
                    <a:bodyPr/>
                    <a:lstStyle/>
                    <a:p>
                      <a:r>
                        <a:rPr lang="en-US" dirty="0"/>
                        <a:t>Biological (Real) Neural Network</a:t>
                      </a:r>
                    </a:p>
                  </a:txBody>
                  <a:tcPr/>
                </a:tc>
                <a:extLst>
                  <a:ext uri="{0D108BD9-81ED-4DB2-BD59-A6C34878D82A}">
                    <a16:rowId xmlns:a16="http://schemas.microsoft.com/office/drawing/2014/main" val="528427597"/>
                  </a:ext>
                </a:extLst>
              </a:tr>
              <a:tr h="370840">
                <a:tc>
                  <a:txBody>
                    <a:bodyPr/>
                    <a:lstStyle/>
                    <a:p>
                      <a:r>
                        <a:rPr lang="en-US" dirty="0"/>
                        <a:t>Speed</a:t>
                      </a:r>
                    </a:p>
                  </a:txBody>
                  <a:tcPr/>
                </a:tc>
                <a:tc>
                  <a:txBody>
                    <a:bodyPr/>
                    <a:lstStyle/>
                    <a:p>
                      <a:r>
                        <a:rPr lang="en-US" dirty="0"/>
                        <a:t>Faster in processing information</a:t>
                      </a:r>
                    </a:p>
                    <a:p>
                      <a:r>
                        <a:rPr lang="en-US" dirty="0"/>
                        <a:t>Response time is in nanoseconds (</a:t>
                      </a:r>
                      <a:r>
                        <a:rPr lang="en-US" b="1" dirty="0"/>
                        <a:t>faster</a:t>
                      </a:r>
                      <a:r>
                        <a:rPr lang="en-US" dirty="0"/>
                        <a:t>)</a:t>
                      </a:r>
                    </a:p>
                  </a:txBody>
                  <a:tcPr/>
                </a:tc>
                <a:tc>
                  <a:txBody>
                    <a:bodyPr/>
                    <a:lstStyle/>
                    <a:p>
                      <a:r>
                        <a:rPr lang="en-US" dirty="0"/>
                        <a:t>Slower in processing information</a:t>
                      </a:r>
                    </a:p>
                    <a:p>
                      <a:r>
                        <a:rPr lang="en-US" dirty="0"/>
                        <a:t>The response time is in milliseconds</a:t>
                      </a:r>
                    </a:p>
                  </a:txBody>
                  <a:tcPr/>
                </a:tc>
                <a:extLst>
                  <a:ext uri="{0D108BD9-81ED-4DB2-BD59-A6C34878D82A}">
                    <a16:rowId xmlns:a16="http://schemas.microsoft.com/office/drawing/2014/main" val="3014210629"/>
                  </a:ext>
                </a:extLst>
              </a:tr>
              <a:tr h="370840">
                <a:tc>
                  <a:txBody>
                    <a:bodyPr/>
                    <a:lstStyle/>
                    <a:p>
                      <a:r>
                        <a:rPr lang="en-US" dirty="0"/>
                        <a:t>Processing</a:t>
                      </a:r>
                    </a:p>
                  </a:txBody>
                  <a:tcPr/>
                </a:tc>
                <a:tc>
                  <a:txBody>
                    <a:bodyPr/>
                    <a:lstStyle/>
                    <a:p>
                      <a:r>
                        <a:rPr lang="en-US" dirty="0"/>
                        <a:t>Serial processing</a:t>
                      </a:r>
                    </a:p>
                  </a:txBody>
                  <a:tcPr/>
                </a:tc>
                <a:tc>
                  <a:txBody>
                    <a:bodyPr/>
                    <a:lstStyle/>
                    <a:p>
                      <a:r>
                        <a:rPr lang="en-US" dirty="0"/>
                        <a:t>Massively parallel processing</a:t>
                      </a:r>
                    </a:p>
                  </a:txBody>
                  <a:tcPr/>
                </a:tc>
                <a:extLst>
                  <a:ext uri="{0D108BD9-81ED-4DB2-BD59-A6C34878D82A}">
                    <a16:rowId xmlns:a16="http://schemas.microsoft.com/office/drawing/2014/main" val="2161269534"/>
                  </a:ext>
                </a:extLst>
              </a:tr>
              <a:tr h="370840">
                <a:tc>
                  <a:txBody>
                    <a:bodyPr/>
                    <a:lstStyle/>
                    <a:p>
                      <a:r>
                        <a:rPr lang="en-US" dirty="0"/>
                        <a:t>Size &amp; Complexity</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Less size &amp; complexity. It does not perform complex pattern recognition tasks</a:t>
                      </a:r>
                    </a:p>
                  </a:txBody>
                  <a:tcPr/>
                </a:tc>
                <a:tc>
                  <a:txBody>
                    <a:bodyPr/>
                    <a:lstStyle/>
                    <a:p>
                      <a:r>
                        <a:rPr lang="en-US" sz="1800" b="0" i="0" kern="1200" dirty="0">
                          <a:solidFill>
                            <a:schemeClr val="dk1"/>
                          </a:solidFill>
                          <a:effectLst/>
                          <a:latin typeface="+mn-lt"/>
                          <a:ea typeface="+mn-ea"/>
                          <a:cs typeface="+mn-cs"/>
                        </a:rPr>
                        <a:t>A highly complex and dense network of interconnected neurons containing neurons of the order of 10</a:t>
                      </a:r>
                      <a:r>
                        <a:rPr lang="en-US" sz="1800" b="0" i="0" kern="1200" baseline="30000" dirty="0">
                          <a:solidFill>
                            <a:schemeClr val="dk1"/>
                          </a:solidFill>
                          <a:effectLst/>
                          <a:latin typeface="+mn-lt"/>
                          <a:ea typeface="+mn-ea"/>
                          <a:cs typeface="+mn-cs"/>
                        </a:rPr>
                        <a:t>11</a:t>
                      </a:r>
                      <a:r>
                        <a:rPr lang="en-US" sz="1800" b="0" i="0" kern="1200" dirty="0">
                          <a:solidFill>
                            <a:schemeClr val="dk1"/>
                          </a:solidFill>
                          <a:effectLst/>
                          <a:latin typeface="+mn-lt"/>
                          <a:ea typeface="+mn-ea"/>
                          <a:cs typeface="+mn-cs"/>
                        </a:rPr>
                        <a:t> with 10</a:t>
                      </a:r>
                      <a:r>
                        <a:rPr lang="en-US" sz="1800" b="0" i="0" kern="1200" baseline="30000" dirty="0">
                          <a:solidFill>
                            <a:schemeClr val="dk1"/>
                          </a:solidFill>
                          <a:effectLst/>
                          <a:latin typeface="+mn-lt"/>
                          <a:ea typeface="+mn-ea"/>
                          <a:cs typeface="+mn-cs"/>
                        </a:rPr>
                        <a:t>15</a:t>
                      </a:r>
                      <a:r>
                        <a:rPr lang="en-US" sz="1800" b="0" i="0" kern="1200" dirty="0">
                          <a:solidFill>
                            <a:schemeClr val="dk1"/>
                          </a:solidFill>
                          <a:effectLst/>
                          <a:latin typeface="+mn-lt"/>
                          <a:ea typeface="+mn-ea"/>
                          <a:cs typeface="+mn-cs"/>
                        </a:rPr>
                        <a:t> of interconnections (</a:t>
                      </a:r>
                      <a:r>
                        <a:rPr lang="en-US" sz="1800" b="1" i="0" kern="1200" dirty="0">
                          <a:solidFill>
                            <a:schemeClr val="dk1"/>
                          </a:solidFill>
                          <a:effectLst/>
                          <a:latin typeface="+mn-lt"/>
                          <a:ea typeface="+mn-ea"/>
                          <a:cs typeface="+mn-cs"/>
                        </a:rPr>
                        <a:t>more complex</a:t>
                      </a: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505017923"/>
                  </a:ext>
                </a:extLst>
              </a:tr>
              <a:tr h="370840">
                <a:tc>
                  <a:txBody>
                    <a:bodyPr/>
                    <a:lstStyle/>
                    <a:p>
                      <a:r>
                        <a:rPr lang="en-US" dirty="0"/>
                        <a:t>Storage </a:t>
                      </a:r>
                    </a:p>
                  </a:txBody>
                  <a:tcPr/>
                </a:tc>
                <a:tc>
                  <a:txBody>
                    <a:bodyPr/>
                    <a:lstStyle/>
                    <a:p>
                      <a:r>
                        <a:rPr lang="en-US" sz="1800" b="0" i="0" kern="1200" dirty="0">
                          <a:solidFill>
                            <a:schemeClr val="dk1"/>
                          </a:solidFill>
                          <a:effectLst/>
                          <a:latin typeface="+mn-lt"/>
                          <a:ea typeface="+mn-ea"/>
                          <a:cs typeface="+mn-cs"/>
                        </a:rPr>
                        <a:t>Specifically allotted memory locations (limited)</a:t>
                      </a:r>
                    </a:p>
                    <a:p>
                      <a:r>
                        <a:rPr lang="en-US" sz="1800" b="0" i="0" kern="1200" dirty="0">
                          <a:solidFill>
                            <a:schemeClr val="dk1"/>
                          </a:solidFill>
                          <a:effectLst/>
                          <a:latin typeface="+mn-lt"/>
                          <a:ea typeface="+mn-ea"/>
                          <a:cs typeface="+mn-cs"/>
                        </a:rPr>
                        <a:t>Information storage is replaceable means replacing new data with an old one.</a:t>
                      </a:r>
                      <a:endParaRPr lang="en-US" dirty="0"/>
                    </a:p>
                  </a:txBody>
                  <a:tcPr/>
                </a:tc>
                <a:tc>
                  <a:txBody>
                    <a:bodyPr/>
                    <a:lstStyle/>
                    <a:p>
                      <a:r>
                        <a:rPr lang="en-US" dirty="0"/>
                        <a:t>Stored in its synaptic interconnections (</a:t>
                      </a:r>
                      <a:r>
                        <a:rPr lang="en-US" b="1" dirty="0"/>
                        <a:t>unlimited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Information storage is adaptable means new information is added by adjusting the interconnection strengths without destroying old information</a:t>
                      </a:r>
                      <a:endParaRPr lang="en-US" dirty="0"/>
                    </a:p>
                    <a:p>
                      <a:r>
                        <a:rPr lang="en-US" dirty="0"/>
                        <a:t>Data loss can occur due to memory failure</a:t>
                      </a:r>
                    </a:p>
                  </a:txBody>
                  <a:tcPr/>
                </a:tc>
                <a:extLst>
                  <a:ext uri="{0D108BD9-81ED-4DB2-BD59-A6C34878D82A}">
                    <a16:rowId xmlns:a16="http://schemas.microsoft.com/office/drawing/2014/main" val="791970694"/>
                  </a:ext>
                </a:extLst>
              </a:tr>
              <a:tr h="370840">
                <a:tc>
                  <a:txBody>
                    <a:bodyPr/>
                    <a:lstStyle/>
                    <a:p>
                      <a:r>
                        <a:rPr lang="en-US" dirty="0"/>
                        <a:t>Fault tolerance</a:t>
                      </a:r>
                    </a:p>
                  </a:txBody>
                  <a:tcPr/>
                </a:tc>
                <a:tc>
                  <a:txBody>
                    <a:bodyPr/>
                    <a:lstStyle/>
                    <a:p>
                      <a:r>
                        <a:rPr lang="en-US" sz="1800" b="0" i="0" kern="1200">
                          <a:solidFill>
                            <a:schemeClr val="dk1"/>
                          </a:solidFill>
                          <a:effectLst/>
                          <a:latin typeface="+mn-lt"/>
                          <a:ea typeface="+mn-ea"/>
                          <a:cs typeface="+mn-cs"/>
                        </a:rPr>
                        <a:t>Fault intolerant. Corrupt information cannot retrieve in case of failure of the system</a:t>
                      </a:r>
                      <a:endParaRPr lang="en-US" dirty="0"/>
                    </a:p>
                  </a:txBody>
                  <a:tcPr/>
                </a:tc>
                <a:tc>
                  <a:txBody>
                    <a:bodyPr/>
                    <a:lstStyle/>
                    <a:p>
                      <a:r>
                        <a:rPr lang="en-US" dirty="0"/>
                        <a:t>If a small amount of neuron cells get damaged or die, it won’t cause much damage to nervous system (</a:t>
                      </a:r>
                      <a:r>
                        <a:rPr lang="en-US" b="1" dirty="0"/>
                        <a:t>more reliable</a:t>
                      </a:r>
                      <a:r>
                        <a:rPr lang="en-US" dirty="0"/>
                        <a:t>)</a:t>
                      </a:r>
                    </a:p>
                  </a:txBody>
                  <a:tcPr/>
                </a:tc>
                <a:extLst>
                  <a:ext uri="{0D108BD9-81ED-4DB2-BD59-A6C34878D82A}">
                    <a16:rowId xmlns:a16="http://schemas.microsoft.com/office/drawing/2014/main" val="207734165"/>
                  </a:ext>
                </a:extLst>
              </a:tr>
              <a:tr h="370840">
                <a:tc>
                  <a:txBody>
                    <a:bodyPr/>
                    <a:lstStyle/>
                    <a:p>
                      <a:r>
                        <a:rPr lang="en-US" dirty="0"/>
                        <a:t>Control mechanism</a:t>
                      </a:r>
                    </a:p>
                  </a:txBody>
                  <a:tcPr/>
                </a:tc>
                <a:tc>
                  <a:txBody>
                    <a:bodyPr/>
                    <a:lstStyle/>
                    <a:p>
                      <a:r>
                        <a:rPr lang="en-US" sz="1800" b="0" i="0" kern="1200" dirty="0">
                          <a:solidFill>
                            <a:schemeClr val="dk1"/>
                          </a:solidFill>
                          <a:effectLst/>
                          <a:latin typeface="+mn-lt"/>
                          <a:ea typeface="+mn-ea"/>
                          <a:cs typeface="+mn-cs"/>
                        </a:rPr>
                        <a:t>There is a control unit (CPU) for controlling computing activities</a:t>
                      </a:r>
                      <a:endParaRPr lang="en-US" dirty="0"/>
                    </a:p>
                  </a:txBody>
                  <a:tcPr/>
                </a:tc>
                <a:tc>
                  <a:txBody>
                    <a:bodyPr/>
                    <a:lstStyle/>
                    <a:p>
                      <a:r>
                        <a:rPr lang="en-US" sz="1800" b="0" i="0" kern="1200" dirty="0">
                          <a:solidFill>
                            <a:schemeClr val="dk1"/>
                          </a:solidFill>
                          <a:effectLst/>
                          <a:latin typeface="+mn-lt"/>
                          <a:ea typeface="+mn-ea"/>
                          <a:cs typeface="+mn-cs"/>
                        </a:rPr>
                        <a:t>Control lies in the </a:t>
                      </a:r>
                      <a:r>
                        <a:rPr lang="en-US" sz="1800" b="1" i="0" kern="1200" dirty="0">
                          <a:solidFill>
                            <a:schemeClr val="dk1"/>
                          </a:solidFill>
                          <a:effectLst/>
                          <a:latin typeface="+mn-lt"/>
                          <a:ea typeface="+mn-ea"/>
                          <a:cs typeface="+mn-cs"/>
                        </a:rPr>
                        <a:t>active chemicals </a:t>
                      </a:r>
                      <a:r>
                        <a:rPr lang="en-US" sz="1800" b="0" i="0" kern="1200" dirty="0">
                          <a:solidFill>
                            <a:schemeClr val="dk1"/>
                          </a:solidFill>
                          <a:effectLst/>
                          <a:latin typeface="+mn-lt"/>
                          <a:ea typeface="+mn-ea"/>
                          <a:cs typeface="+mn-cs"/>
                        </a:rPr>
                        <a:t>present and the resultant </a:t>
                      </a:r>
                      <a:r>
                        <a:rPr lang="en-US" sz="1800" b="1" i="0" kern="1200" dirty="0">
                          <a:solidFill>
                            <a:schemeClr val="dk1"/>
                          </a:solidFill>
                          <a:effectLst/>
                          <a:latin typeface="+mn-lt"/>
                          <a:ea typeface="+mn-ea"/>
                          <a:cs typeface="+mn-cs"/>
                        </a:rPr>
                        <a:t>chemical reactions </a:t>
                      </a:r>
                      <a:r>
                        <a:rPr lang="en-US" sz="1800" b="0" i="0" kern="1200" dirty="0">
                          <a:solidFill>
                            <a:schemeClr val="dk1"/>
                          </a:solidFill>
                          <a:effectLst/>
                          <a:latin typeface="+mn-lt"/>
                          <a:ea typeface="+mn-ea"/>
                          <a:cs typeface="+mn-cs"/>
                        </a:rPr>
                        <a:t>taking place</a:t>
                      </a:r>
                      <a:endParaRPr lang="en-US" dirty="0"/>
                    </a:p>
                  </a:txBody>
                  <a:tcPr/>
                </a:tc>
                <a:extLst>
                  <a:ext uri="{0D108BD9-81ED-4DB2-BD59-A6C34878D82A}">
                    <a16:rowId xmlns:a16="http://schemas.microsoft.com/office/drawing/2014/main" val="2996401967"/>
                  </a:ext>
                </a:extLst>
              </a:tr>
            </a:tbl>
          </a:graphicData>
        </a:graphic>
      </p:graphicFrame>
    </p:spTree>
    <p:extLst>
      <p:ext uri="{BB962C8B-B14F-4D97-AF65-F5344CB8AC3E}">
        <p14:creationId xmlns:p14="http://schemas.microsoft.com/office/powerpoint/2010/main" val="39278895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A7315B29-71ED-4539-B193-E012D7287149}"/>
              </a:ext>
            </a:extLst>
          </p:cNvPr>
          <p:cNvSpPr>
            <a:spLocks noGrp="1"/>
          </p:cNvSpPr>
          <p:nvPr>
            <p:ph type="sldNum" sz="quarter" idx="10"/>
          </p:nvPr>
        </p:nvSpPr>
        <p:spPr/>
        <p:txBody>
          <a:bodyPr/>
          <a:lstStyle/>
          <a:p>
            <a:fld id="{6C53781C-E1F6-4315-A39D-61273F2E0596}" type="slidenum">
              <a:rPr lang="zh-CN" altLang="en-US" smtClean="0"/>
              <a:pPr/>
              <a:t>24</a:t>
            </a:fld>
            <a:endParaRPr lang="zh-CN" altLang="en-US" dirty="0"/>
          </a:p>
        </p:txBody>
      </p:sp>
      <p:sp>
        <p:nvSpPr>
          <p:cNvPr id="3" name="文本占位符 2">
            <a:extLst>
              <a:ext uri="{FF2B5EF4-FFF2-40B4-BE49-F238E27FC236}">
                <a16:creationId xmlns:a16="http://schemas.microsoft.com/office/drawing/2014/main" id="{F527D8E2-E309-4F7D-B78F-3206AC62C801}"/>
              </a:ext>
            </a:extLst>
          </p:cNvPr>
          <p:cNvSpPr>
            <a:spLocks noGrp="1"/>
          </p:cNvSpPr>
          <p:nvPr>
            <p:ph type="body" sz="quarter" idx="11"/>
          </p:nvPr>
        </p:nvSpPr>
        <p:spPr/>
        <p:txBody>
          <a:bodyPr/>
          <a:lstStyle/>
          <a:p>
            <a:r>
              <a:rPr lang="zh-CN" altLang="en-US" dirty="0"/>
              <a:t>讨论</a:t>
            </a:r>
          </a:p>
        </p:txBody>
      </p:sp>
      <p:sp>
        <p:nvSpPr>
          <p:cNvPr id="4" name="文本占位符 3">
            <a:extLst>
              <a:ext uri="{FF2B5EF4-FFF2-40B4-BE49-F238E27FC236}">
                <a16:creationId xmlns:a16="http://schemas.microsoft.com/office/drawing/2014/main" id="{BBE646D2-8608-4EE2-845F-6D88A8DB4DC8}"/>
              </a:ext>
            </a:extLst>
          </p:cNvPr>
          <p:cNvSpPr>
            <a:spLocks noGrp="1"/>
          </p:cNvSpPr>
          <p:nvPr>
            <p:ph type="body" sz="quarter" idx="12"/>
          </p:nvPr>
        </p:nvSpPr>
        <p:spPr/>
        <p:txBody>
          <a:bodyPr/>
          <a:lstStyle/>
          <a:p>
            <a:endParaRPr lang="zh-CN" altLang="en-US" dirty="0"/>
          </a:p>
        </p:txBody>
      </p:sp>
      <p:sp>
        <p:nvSpPr>
          <p:cNvPr id="5" name="文本占位符 4">
            <a:extLst>
              <a:ext uri="{FF2B5EF4-FFF2-40B4-BE49-F238E27FC236}">
                <a16:creationId xmlns:a16="http://schemas.microsoft.com/office/drawing/2014/main" id="{5E4C1871-98FB-469E-83F4-60B3F4237089}"/>
              </a:ext>
            </a:extLst>
          </p:cNvPr>
          <p:cNvSpPr>
            <a:spLocks noGrp="1"/>
          </p:cNvSpPr>
          <p:nvPr>
            <p:ph type="body" sz="quarter" idx="13"/>
          </p:nvPr>
        </p:nvSpPr>
        <p:spPr/>
        <p:txBody>
          <a:bodyPr/>
          <a:lstStyle/>
          <a:p>
            <a:endParaRPr lang="zh-CN" altLang="en-US"/>
          </a:p>
        </p:txBody>
      </p:sp>
      <p:sp>
        <p:nvSpPr>
          <p:cNvPr id="7" name="文本框 6">
            <a:extLst>
              <a:ext uri="{FF2B5EF4-FFF2-40B4-BE49-F238E27FC236}">
                <a16:creationId xmlns:a16="http://schemas.microsoft.com/office/drawing/2014/main" id="{E830A41E-AAD1-4601-3A54-78C4378A1CEF}"/>
              </a:ext>
            </a:extLst>
          </p:cNvPr>
          <p:cNvSpPr txBox="1"/>
          <p:nvPr/>
        </p:nvSpPr>
        <p:spPr>
          <a:xfrm>
            <a:off x="716297" y="3452411"/>
            <a:ext cx="10652288" cy="3416320"/>
          </a:xfrm>
          <a:prstGeom prst="rect">
            <a:avLst/>
          </a:prstGeom>
          <a:noFill/>
        </p:spPr>
        <p:txBody>
          <a:bodyPr wrap="square" rtlCol="0">
            <a:spAutoFit/>
          </a:bodyPr>
          <a:lstStyle/>
          <a:p>
            <a:r>
              <a:rPr lang="zh-CN" altLang="en-US" dirty="0"/>
              <a:t>选题</a:t>
            </a:r>
            <a:r>
              <a:rPr lang="en-US" altLang="zh-CN" dirty="0"/>
              <a:t>topic</a:t>
            </a:r>
            <a:r>
              <a:rPr lang="zh-CN" altLang="en-US" dirty="0"/>
              <a:t>为“脑与类脑相关进展及思考”即可，示例如下：</a:t>
            </a:r>
            <a:endParaRPr lang="en-US" altLang="zh-CN" dirty="0"/>
          </a:p>
          <a:p>
            <a:pPr marL="342900" indent="-342900">
              <a:buAutoNum type="arabicPeriod"/>
            </a:pPr>
            <a:r>
              <a:rPr lang="zh-CN" altLang="en-US" dirty="0"/>
              <a:t>人脑机制及仿脑模型</a:t>
            </a:r>
            <a:endParaRPr lang="en-US" altLang="zh-CN" dirty="0"/>
          </a:p>
          <a:p>
            <a:pPr marL="342900" indent="-342900">
              <a:buFontTx/>
              <a:buAutoNum type="arabicPeriod"/>
            </a:pPr>
            <a:r>
              <a:rPr lang="zh-CN" altLang="en-US" dirty="0"/>
              <a:t>人工智能在脑计划中的应用：抑郁症、阿尔兹海默症等</a:t>
            </a:r>
            <a:endParaRPr lang="en-US" altLang="zh-CN" dirty="0"/>
          </a:p>
          <a:p>
            <a:pPr marL="342900" indent="-342900">
              <a:buFontTx/>
              <a:buAutoNum type="arabicPeriod"/>
            </a:pPr>
            <a:r>
              <a:rPr lang="zh-CN" altLang="en-US" dirty="0"/>
              <a:t>类脑软硬件的发展：脑机接口、仿生视觉器件及模型等</a:t>
            </a:r>
            <a:endParaRPr lang="en-US" altLang="zh-CN" dirty="0"/>
          </a:p>
          <a:p>
            <a:pPr marL="342900" indent="-342900">
              <a:buFontTx/>
              <a:buAutoNum type="arabicPeriod"/>
            </a:pPr>
            <a:r>
              <a:rPr lang="zh-CN" altLang="en-US" dirty="0"/>
              <a:t>类脑与当前</a:t>
            </a:r>
            <a:r>
              <a:rPr lang="en-US" altLang="zh-CN" dirty="0"/>
              <a:t>AI</a:t>
            </a:r>
            <a:r>
              <a:rPr lang="zh-CN" altLang="en-US" dirty="0"/>
              <a:t>的关系：异同、互相学习借鉴等</a:t>
            </a:r>
            <a:endParaRPr lang="en-US" altLang="zh-CN" dirty="0"/>
          </a:p>
          <a:p>
            <a:pPr marL="342900" indent="-342900">
              <a:buAutoNum type="arabicPeriod"/>
            </a:pPr>
            <a:r>
              <a:rPr lang="zh-CN" altLang="en-US" dirty="0"/>
              <a:t>昆虫脑感知机制及模型</a:t>
            </a:r>
            <a:endParaRPr lang="en-US" altLang="zh-CN" dirty="0"/>
          </a:p>
          <a:p>
            <a:pPr marL="342900" indent="-342900">
              <a:buFontTx/>
              <a:buAutoNum type="arabicPeriod"/>
            </a:pPr>
            <a:r>
              <a:rPr lang="zh-CN" altLang="en-US" dirty="0"/>
              <a:t>昆虫类脑系统：仿生器件系统等</a:t>
            </a:r>
            <a:endParaRPr lang="en-US" altLang="zh-CN" dirty="0"/>
          </a:p>
          <a:p>
            <a:pPr marL="342900" indent="-342900">
              <a:buAutoNum type="arabicPeriod"/>
            </a:pPr>
            <a:r>
              <a:rPr lang="zh-CN" altLang="en-US" dirty="0"/>
              <a:t>类脑伦理：动物、人、半机械人等</a:t>
            </a:r>
            <a:endParaRPr lang="en-US" altLang="zh-CN" dirty="0"/>
          </a:p>
          <a:p>
            <a:r>
              <a:rPr lang="zh-CN" altLang="en-US" dirty="0"/>
              <a:t>               。。。</a:t>
            </a:r>
            <a:endParaRPr lang="en-US" altLang="zh-CN" dirty="0"/>
          </a:p>
          <a:p>
            <a:r>
              <a:rPr lang="zh-CN" altLang="en-US" dirty="0"/>
              <a:t>鼓励自主选题，</a:t>
            </a:r>
            <a:r>
              <a:rPr lang="en-US" altLang="zh-CN" dirty="0">
                <a:solidFill>
                  <a:srgbClr val="FF0000"/>
                </a:solidFill>
              </a:rPr>
              <a:t>10</a:t>
            </a:r>
            <a:r>
              <a:rPr lang="zh-CN" altLang="en-US" dirty="0">
                <a:solidFill>
                  <a:srgbClr val="FF0000"/>
                </a:solidFill>
              </a:rPr>
              <a:t>月</a:t>
            </a:r>
            <a:r>
              <a:rPr lang="en-US" altLang="zh-CN" dirty="0">
                <a:solidFill>
                  <a:srgbClr val="FF0000"/>
                </a:solidFill>
              </a:rPr>
              <a:t>10</a:t>
            </a:r>
            <a:r>
              <a:rPr lang="zh-CN" altLang="en-US" dirty="0">
                <a:solidFill>
                  <a:srgbClr val="FF0000"/>
                </a:solidFill>
              </a:rPr>
              <a:t>日前（周一）</a:t>
            </a:r>
            <a:r>
              <a:rPr lang="zh-CN" altLang="en-US" dirty="0"/>
              <a:t>提交分组和选题</a:t>
            </a:r>
            <a:endParaRPr lang="en-US" altLang="zh-CN" dirty="0"/>
          </a:p>
          <a:p>
            <a:endParaRPr lang="en-US" altLang="zh-CN" dirty="0"/>
          </a:p>
          <a:p>
            <a:pPr marL="342900" indent="-342900">
              <a:buAutoNum type="arabicPeriod"/>
            </a:pPr>
            <a:endParaRPr lang="zh-CN" altLang="en-US" dirty="0"/>
          </a:p>
        </p:txBody>
      </p:sp>
      <p:sp>
        <p:nvSpPr>
          <p:cNvPr id="8" name="文本框 7">
            <a:extLst>
              <a:ext uri="{FF2B5EF4-FFF2-40B4-BE49-F238E27FC236}">
                <a16:creationId xmlns:a16="http://schemas.microsoft.com/office/drawing/2014/main" id="{24748073-8FB2-C03C-0059-7B4B184EB93F}"/>
              </a:ext>
            </a:extLst>
          </p:cNvPr>
          <p:cNvSpPr txBox="1"/>
          <p:nvPr/>
        </p:nvSpPr>
        <p:spPr>
          <a:xfrm>
            <a:off x="769855" y="971668"/>
            <a:ext cx="10211257" cy="923330"/>
          </a:xfrm>
          <a:prstGeom prst="rect">
            <a:avLst/>
          </a:prstGeom>
          <a:noFill/>
        </p:spPr>
        <p:txBody>
          <a:bodyPr wrap="square" rtlCol="0">
            <a:spAutoFit/>
          </a:bodyPr>
          <a:lstStyle/>
          <a:p>
            <a:r>
              <a:rPr lang="zh-CN" altLang="en-US" dirty="0"/>
              <a:t>总人数： </a:t>
            </a:r>
            <a:r>
              <a:rPr lang="en-US" altLang="zh-CN" dirty="0"/>
              <a:t>29 </a:t>
            </a:r>
            <a:r>
              <a:rPr lang="zh-CN" altLang="en-US" dirty="0"/>
              <a:t>人</a:t>
            </a:r>
            <a:endParaRPr lang="en-US" altLang="zh-CN" dirty="0"/>
          </a:p>
          <a:p>
            <a:endParaRPr lang="en-US" altLang="zh-CN" dirty="0"/>
          </a:p>
          <a:p>
            <a:r>
              <a:rPr lang="zh-CN" altLang="en-US" dirty="0"/>
              <a:t>分组： 三人一组，共</a:t>
            </a:r>
            <a:r>
              <a:rPr lang="en-US" altLang="zh-CN" dirty="0"/>
              <a:t>10</a:t>
            </a:r>
            <a:r>
              <a:rPr lang="zh-CN" altLang="en-US" dirty="0"/>
              <a:t>组，每组指定一名</a:t>
            </a:r>
            <a:r>
              <a:rPr lang="en-US" altLang="zh-CN" dirty="0"/>
              <a:t>leader</a:t>
            </a:r>
            <a:r>
              <a:rPr lang="zh-CN" altLang="en-US" dirty="0"/>
              <a:t>，后面作业讨论也按此分组完成</a:t>
            </a:r>
          </a:p>
        </p:txBody>
      </p:sp>
      <p:sp>
        <p:nvSpPr>
          <p:cNvPr id="11" name="文本框 10">
            <a:extLst>
              <a:ext uri="{FF2B5EF4-FFF2-40B4-BE49-F238E27FC236}">
                <a16:creationId xmlns:a16="http://schemas.microsoft.com/office/drawing/2014/main" id="{95724AC9-A13F-C92B-E116-CB948150EC75}"/>
              </a:ext>
            </a:extLst>
          </p:cNvPr>
          <p:cNvSpPr txBox="1"/>
          <p:nvPr/>
        </p:nvSpPr>
        <p:spPr>
          <a:xfrm>
            <a:off x="769855" y="2664204"/>
            <a:ext cx="11297454" cy="646331"/>
          </a:xfrm>
          <a:prstGeom prst="rect">
            <a:avLst/>
          </a:prstGeom>
          <a:noFill/>
        </p:spPr>
        <p:txBody>
          <a:bodyPr wrap="square" rtlCol="0">
            <a:spAutoFit/>
          </a:bodyPr>
          <a:lstStyle/>
          <a:p>
            <a:r>
              <a:rPr lang="zh-CN" altLang="en-US" dirty="0"/>
              <a:t>内容：每组选中一个</a:t>
            </a:r>
            <a:r>
              <a:rPr lang="en-US" altLang="zh-CN" dirty="0"/>
              <a:t>topic</a:t>
            </a:r>
            <a:r>
              <a:rPr lang="zh-CN" altLang="en-US" dirty="0"/>
              <a:t>调研，并展示讨论，每组</a:t>
            </a:r>
            <a:r>
              <a:rPr lang="en-US" altLang="zh-CN" dirty="0"/>
              <a:t>8min</a:t>
            </a:r>
            <a:r>
              <a:rPr lang="zh-CN" altLang="en-US" dirty="0"/>
              <a:t>（展示</a:t>
            </a:r>
            <a:r>
              <a:rPr lang="en-US" altLang="zh-CN" dirty="0"/>
              <a:t>5min+</a:t>
            </a:r>
            <a:r>
              <a:rPr lang="zh-CN" altLang="en-US" dirty="0"/>
              <a:t>讨论</a:t>
            </a:r>
            <a:r>
              <a:rPr lang="en-US" altLang="zh-CN" dirty="0"/>
              <a:t>3min</a:t>
            </a:r>
            <a:r>
              <a:rPr lang="zh-CN" altLang="en-US" dirty="0"/>
              <a:t>），每人都需发言。</a:t>
            </a:r>
            <a:endParaRPr lang="en-US" altLang="zh-CN" dirty="0"/>
          </a:p>
          <a:p>
            <a:r>
              <a:rPr lang="en-US" altLang="zh-CN" dirty="0"/>
              <a:t>           </a:t>
            </a:r>
            <a:r>
              <a:rPr lang="zh-CN" altLang="en-US" dirty="0"/>
              <a:t>提交一个</a:t>
            </a:r>
            <a:r>
              <a:rPr lang="en-US" altLang="zh-CN" dirty="0"/>
              <a:t>800</a:t>
            </a:r>
            <a:r>
              <a:rPr lang="zh-CN" altLang="en-US" dirty="0"/>
              <a:t>字的文字报告，</a:t>
            </a:r>
            <a:r>
              <a:rPr lang="en-US" altLang="zh-CN" dirty="0">
                <a:solidFill>
                  <a:srgbClr val="FF0000"/>
                </a:solidFill>
              </a:rPr>
              <a:t>10</a:t>
            </a:r>
            <a:r>
              <a:rPr lang="zh-CN" altLang="en-US" dirty="0">
                <a:solidFill>
                  <a:srgbClr val="FF0000"/>
                </a:solidFill>
              </a:rPr>
              <a:t>月</a:t>
            </a:r>
            <a:r>
              <a:rPr lang="en-US" altLang="zh-CN" dirty="0">
                <a:solidFill>
                  <a:srgbClr val="FF0000"/>
                </a:solidFill>
              </a:rPr>
              <a:t>21</a:t>
            </a:r>
            <a:r>
              <a:rPr lang="zh-CN" altLang="en-US" dirty="0">
                <a:solidFill>
                  <a:srgbClr val="FF0000"/>
                </a:solidFill>
              </a:rPr>
              <a:t>日（讨论后第一次课）</a:t>
            </a:r>
            <a:r>
              <a:rPr lang="zh-CN" altLang="en-US" dirty="0"/>
              <a:t>前提交。</a:t>
            </a:r>
          </a:p>
        </p:txBody>
      </p:sp>
      <p:sp>
        <p:nvSpPr>
          <p:cNvPr id="6" name="文本框 5">
            <a:extLst>
              <a:ext uri="{FF2B5EF4-FFF2-40B4-BE49-F238E27FC236}">
                <a16:creationId xmlns:a16="http://schemas.microsoft.com/office/drawing/2014/main" id="{76575BBA-50DF-2E3F-535C-DBBA638BB80A}"/>
              </a:ext>
            </a:extLst>
          </p:cNvPr>
          <p:cNvSpPr txBox="1"/>
          <p:nvPr/>
        </p:nvSpPr>
        <p:spPr>
          <a:xfrm>
            <a:off x="769855" y="2152996"/>
            <a:ext cx="5248560" cy="369332"/>
          </a:xfrm>
          <a:prstGeom prst="rect">
            <a:avLst/>
          </a:prstGeom>
          <a:noFill/>
        </p:spPr>
        <p:txBody>
          <a:bodyPr wrap="square" rtlCol="0">
            <a:spAutoFit/>
          </a:bodyPr>
          <a:lstStyle/>
          <a:p>
            <a:r>
              <a:rPr lang="zh-CN" altLang="en-US" dirty="0"/>
              <a:t>第一次讨论：</a:t>
            </a:r>
            <a:r>
              <a:rPr lang="en-US" altLang="zh-CN" dirty="0">
                <a:solidFill>
                  <a:srgbClr val="FF0000"/>
                </a:solidFill>
              </a:rPr>
              <a:t>2022</a:t>
            </a:r>
            <a:r>
              <a:rPr lang="zh-CN" altLang="en-US" dirty="0">
                <a:solidFill>
                  <a:srgbClr val="FF0000"/>
                </a:solidFill>
              </a:rPr>
              <a:t>年</a:t>
            </a:r>
            <a:r>
              <a:rPr lang="en-US" altLang="zh-CN" dirty="0">
                <a:solidFill>
                  <a:srgbClr val="FF0000"/>
                </a:solidFill>
              </a:rPr>
              <a:t>10</a:t>
            </a:r>
            <a:r>
              <a:rPr lang="zh-CN" altLang="en-US" dirty="0">
                <a:solidFill>
                  <a:srgbClr val="FF0000"/>
                </a:solidFill>
              </a:rPr>
              <a:t>月</a:t>
            </a:r>
            <a:r>
              <a:rPr lang="en-US" altLang="zh-CN" dirty="0">
                <a:solidFill>
                  <a:srgbClr val="FF0000"/>
                </a:solidFill>
              </a:rPr>
              <a:t>14</a:t>
            </a:r>
            <a:r>
              <a:rPr lang="zh-CN" altLang="en-US" dirty="0">
                <a:solidFill>
                  <a:srgbClr val="FF0000"/>
                </a:solidFill>
              </a:rPr>
              <a:t>日（周五上课时间）</a:t>
            </a:r>
          </a:p>
        </p:txBody>
      </p:sp>
    </p:spTree>
    <p:extLst>
      <p:ext uri="{BB962C8B-B14F-4D97-AF65-F5344CB8AC3E}">
        <p14:creationId xmlns:p14="http://schemas.microsoft.com/office/powerpoint/2010/main" val="36563405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DB9803E-0416-DE47-9EA6-0E5D081E6926}"/>
              </a:ext>
            </a:extLst>
          </p:cNvPr>
          <p:cNvSpPr>
            <a:spLocks noGrp="1"/>
          </p:cNvSpPr>
          <p:nvPr>
            <p:ph type="sldNum" sz="quarter" idx="10"/>
          </p:nvPr>
        </p:nvSpPr>
        <p:spPr/>
        <p:txBody>
          <a:bodyPr/>
          <a:lstStyle/>
          <a:p>
            <a:fld id="{6C53781C-E1F6-4315-A39D-61273F2E0596}" type="slidenum">
              <a:rPr lang="zh-CN" altLang="en-US" smtClean="0"/>
              <a:pPr/>
              <a:t>3</a:t>
            </a:fld>
            <a:endParaRPr lang="zh-CN" altLang="en-US" dirty="0"/>
          </a:p>
        </p:txBody>
      </p:sp>
      <p:sp>
        <p:nvSpPr>
          <p:cNvPr id="3" name="Text Placeholder 2">
            <a:extLst>
              <a:ext uri="{FF2B5EF4-FFF2-40B4-BE49-F238E27FC236}">
                <a16:creationId xmlns:a16="http://schemas.microsoft.com/office/drawing/2014/main" id="{3E8BF027-49D5-1346-A54B-5E089FAA33FC}"/>
              </a:ext>
            </a:extLst>
          </p:cNvPr>
          <p:cNvSpPr>
            <a:spLocks noGrp="1"/>
          </p:cNvSpPr>
          <p:nvPr>
            <p:ph type="body" sz="quarter" idx="11"/>
          </p:nvPr>
        </p:nvSpPr>
        <p:spPr/>
        <p:txBody>
          <a:bodyPr/>
          <a:lstStyle/>
          <a:p>
            <a:endParaRPr lang="en-US"/>
          </a:p>
        </p:txBody>
      </p:sp>
      <p:sp>
        <p:nvSpPr>
          <p:cNvPr id="4" name="Text Placeholder 3">
            <a:extLst>
              <a:ext uri="{FF2B5EF4-FFF2-40B4-BE49-F238E27FC236}">
                <a16:creationId xmlns:a16="http://schemas.microsoft.com/office/drawing/2014/main" id="{2901C0AA-228C-AF44-9546-5668BBA977CC}"/>
              </a:ext>
            </a:extLst>
          </p:cNvPr>
          <p:cNvSpPr>
            <a:spLocks noGrp="1"/>
          </p:cNvSpPr>
          <p:nvPr>
            <p:ph type="body" sz="quarter" idx="12"/>
          </p:nvPr>
        </p:nvSpPr>
        <p:spPr/>
        <p:txBody>
          <a:bodyPr/>
          <a:lstStyle/>
          <a:p>
            <a:endParaRPr lang="en-US"/>
          </a:p>
        </p:txBody>
      </p:sp>
      <p:sp>
        <p:nvSpPr>
          <p:cNvPr id="5" name="Text Placeholder 4">
            <a:extLst>
              <a:ext uri="{FF2B5EF4-FFF2-40B4-BE49-F238E27FC236}">
                <a16:creationId xmlns:a16="http://schemas.microsoft.com/office/drawing/2014/main" id="{3CB3DC33-44A3-7942-9F06-EAD5DD053AA4}"/>
              </a:ext>
            </a:extLst>
          </p:cNvPr>
          <p:cNvSpPr>
            <a:spLocks noGrp="1"/>
          </p:cNvSpPr>
          <p:nvPr>
            <p:ph type="body" sz="quarter" idx="13"/>
          </p:nvPr>
        </p:nvSpPr>
        <p:spPr/>
        <p:txBody>
          <a:bodyPr/>
          <a:lstStyle/>
          <a:p>
            <a:endParaRPr lang="en-US"/>
          </a:p>
        </p:txBody>
      </p:sp>
      <p:sp>
        <p:nvSpPr>
          <p:cNvPr id="6" name="Text Placeholder 5">
            <a:extLst>
              <a:ext uri="{FF2B5EF4-FFF2-40B4-BE49-F238E27FC236}">
                <a16:creationId xmlns:a16="http://schemas.microsoft.com/office/drawing/2014/main" id="{BAAF5482-9D90-B542-965E-160C61AD28C9}"/>
              </a:ext>
            </a:extLst>
          </p:cNvPr>
          <p:cNvSpPr>
            <a:spLocks noGrp="1"/>
          </p:cNvSpPr>
          <p:nvPr>
            <p:ph type="body" sz="quarter" idx="14"/>
          </p:nvPr>
        </p:nvSpPr>
        <p:spPr/>
        <p:txBody>
          <a:bodyPr/>
          <a:lstStyle/>
          <a:p>
            <a:endParaRPr lang="en-US"/>
          </a:p>
        </p:txBody>
      </p:sp>
      <p:pic>
        <p:nvPicPr>
          <p:cNvPr id="7" name="are-brains-like-computers" descr="are-brains-like-computers">
            <a:hlinkClick r:id="" action="ppaction://media"/>
            <a:extLst>
              <a:ext uri="{FF2B5EF4-FFF2-40B4-BE49-F238E27FC236}">
                <a16:creationId xmlns:a16="http://schemas.microsoft.com/office/drawing/2014/main" id="{7567CB5C-7EAE-1946-8451-404ECC8AA5D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938" y="1588"/>
            <a:ext cx="12121028" cy="6812756"/>
          </a:xfrm>
          <a:prstGeom prst="rect">
            <a:avLst/>
          </a:prstGeom>
        </p:spPr>
      </p:pic>
    </p:spTree>
    <p:extLst>
      <p:ext uri="{BB962C8B-B14F-4D97-AF65-F5344CB8AC3E}">
        <p14:creationId xmlns:p14="http://schemas.microsoft.com/office/powerpoint/2010/main" val="2697809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676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74F5FE4-84C3-4722-92EA-AC932834F420}"/>
              </a:ext>
            </a:extLst>
          </p:cNvPr>
          <p:cNvSpPr>
            <a:spLocks noGrp="1"/>
          </p:cNvSpPr>
          <p:nvPr>
            <p:ph type="sldNum" sz="quarter" idx="10"/>
          </p:nvPr>
        </p:nvSpPr>
        <p:spPr/>
        <p:txBody>
          <a:bodyPr/>
          <a:lstStyle/>
          <a:p>
            <a:fld id="{6C53781C-E1F6-4315-A39D-61273F2E0596}" type="slidenum">
              <a:rPr lang="zh-CN" altLang="en-US" smtClean="0"/>
              <a:pPr/>
              <a:t>4</a:t>
            </a:fld>
            <a:endParaRPr lang="zh-CN" altLang="en-US" dirty="0"/>
          </a:p>
        </p:txBody>
      </p:sp>
      <p:sp>
        <p:nvSpPr>
          <p:cNvPr id="3" name="文本占位符 2">
            <a:extLst>
              <a:ext uri="{FF2B5EF4-FFF2-40B4-BE49-F238E27FC236}">
                <a16:creationId xmlns:a16="http://schemas.microsoft.com/office/drawing/2014/main" id="{A312E39B-6A2A-431D-BA5E-619E676A14B7}"/>
              </a:ext>
            </a:extLst>
          </p:cNvPr>
          <p:cNvSpPr>
            <a:spLocks noGrp="1"/>
          </p:cNvSpPr>
          <p:nvPr>
            <p:ph type="body" sz="quarter" idx="11"/>
          </p:nvPr>
        </p:nvSpPr>
        <p:spPr>
          <a:xfrm>
            <a:off x="1075351" y="43657"/>
            <a:ext cx="9214543" cy="598488"/>
          </a:xfrm>
        </p:spPr>
        <p:txBody>
          <a:bodyPr/>
          <a:lstStyle/>
          <a:p>
            <a:r>
              <a:rPr lang="en-US" altLang="zh-CN" dirty="0"/>
              <a:t>The Computer and the Brain《</a:t>
            </a:r>
            <a:r>
              <a:rPr lang="zh-CN" altLang="en-US" dirty="0"/>
              <a:t>计算机与人脑</a:t>
            </a:r>
            <a:r>
              <a:rPr lang="en-US" altLang="zh-CN" dirty="0"/>
              <a:t>》</a:t>
            </a:r>
            <a:endParaRPr lang="zh-CN" altLang="en-US" dirty="0"/>
          </a:p>
        </p:txBody>
      </p:sp>
      <p:sp>
        <p:nvSpPr>
          <p:cNvPr id="4" name="文本占位符 3">
            <a:extLst>
              <a:ext uri="{FF2B5EF4-FFF2-40B4-BE49-F238E27FC236}">
                <a16:creationId xmlns:a16="http://schemas.microsoft.com/office/drawing/2014/main" id="{869CDB9F-B299-4BFF-80D8-9D6914ADBB46}"/>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A19E4E28-AE6E-4144-A93F-2B301320635B}"/>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63FF2C3E-3DC1-42A9-9582-441B04939D86}"/>
              </a:ext>
            </a:extLst>
          </p:cNvPr>
          <p:cNvSpPr>
            <a:spLocks noGrp="1"/>
          </p:cNvSpPr>
          <p:nvPr>
            <p:ph type="body" sz="quarter" idx="14"/>
          </p:nvPr>
        </p:nvSpPr>
        <p:spPr/>
        <p:txBody>
          <a:bodyPr/>
          <a:lstStyle/>
          <a:p>
            <a:r>
              <a:rPr lang="en-US" altLang="zh-CN" dirty="0"/>
              <a:t>An unfinished book by mathematician John von Neumann (12/28/1903 – 02/08/1957)</a:t>
            </a:r>
          </a:p>
          <a:p>
            <a:r>
              <a:rPr lang="en-US" altLang="zh-CN" dirty="0"/>
              <a:t>First published in 1958</a:t>
            </a:r>
            <a:endParaRPr lang="zh-CN" altLang="en-US" dirty="0"/>
          </a:p>
        </p:txBody>
      </p:sp>
      <p:pic>
        <p:nvPicPr>
          <p:cNvPr id="1026" name="Picture 2" descr="https://upload.wikimedia.org/wikipedia/en/thumb/3/3b/TheComputerAndTheBrain.jpg/220px-TheComputerAndTheBrain.jpg">
            <a:extLst>
              <a:ext uri="{FF2B5EF4-FFF2-40B4-BE49-F238E27FC236}">
                <a16:creationId xmlns:a16="http://schemas.microsoft.com/office/drawing/2014/main" id="{0BC881F9-6CE6-463D-90CE-5B1FB67DE1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7186" y="2070674"/>
            <a:ext cx="2095500" cy="3124200"/>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a:extLst>
              <a:ext uri="{FF2B5EF4-FFF2-40B4-BE49-F238E27FC236}">
                <a16:creationId xmlns:a16="http://schemas.microsoft.com/office/drawing/2014/main" id="{436987B2-A9F5-48C7-AE58-619542EFB27B}"/>
              </a:ext>
            </a:extLst>
          </p:cNvPr>
          <p:cNvSpPr/>
          <p:nvPr/>
        </p:nvSpPr>
        <p:spPr>
          <a:xfrm>
            <a:off x="2987185" y="5395456"/>
            <a:ext cx="2095501" cy="523220"/>
          </a:xfrm>
          <a:prstGeom prst="rect">
            <a:avLst/>
          </a:prstGeom>
        </p:spPr>
        <p:txBody>
          <a:bodyPr wrap="square">
            <a:spAutoFit/>
          </a:bodyPr>
          <a:lstStyle/>
          <a:p>
            <a:pPr algn="ctr"/>
            <a:r>
              <a:rPr lang="en-US" altLang="zh-CN" sz="1400" dirty="0"/>
              <a:t>[First edition</a:t>
            </a:r>
            <a:r>
              <a:rPr lang="zh-CN" altLang="en-US" sz="1400" dirty="0"/>
              <a:t>，</a:t>
            </a:r>
            <a:endParaRPr lang="en-US" altLang="zh-CN" sz="1400" dirty="0"/>
          </a:p>
          <a:p>
            <a:pPr algn="ctr"/>
            <a:r>
              <a:rPr lang="en-US" altLang="zh-CN" sz="1400" dirty="0"/>
              <a:t>Yale University Press]</a:t>
            </a:r>
          </a:p>
        </p:txBody>
      </p:sp>
      <p:pic>
        <p:nvPicPr>
          <p:cNvPr id="1028" name="Picture 4" descr="计算机与人脑科学素养文库科学元典丛书: 冯·诺伊曼: 9787301167601: Amazon.com: Books">
            <a:extLst>
              <a:ext uri="{FF2B5EF4-FFF2-40B4-BE49-F238E27FC236}">
                <a16:creationId xmlns:a16="http://schemas.microsoft.com/office/drawing/2014/main" id="{808A8FEC-80CA-4A3B-A20D-2D3038A75B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1743" y="1686785"/>
            <a:ext cx="2690569" cy="3584106"/>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a:extLst>
              <a:ext uri="{FF2B5EF4-FFF2-40B4-BE49-F238E27FC236}">
                <a16:creationId xmlns:a16="http://schemas.microsoft.com/office/drawing/2014/main" id="{4AF3FD56-DABC-4EC7-AD71-CC967D33AC49}"/>
              </a:ext>
            </a:extLst>
          </p:cNvPr>
          <p:cNvSpPr/>
          <p:nvPr/>
        </p:nvSpPr>
        <p:spPr>
          <a:xfrm>
            <a:off x="6811743" y="5431023"/>
            <a:ext cx="2690569" cy="523220"/>
          </a:xfrm>
          <a:prstGeom prst="rect">
            <a:avLst/>
          </a:prstGeom>
        </p:spPr>
        <p:txBody>
          <a:bodyPr wrap="square">
            <a:spAutoFit/>
          </a:bodyPr>
          <a:lstStyle/>
          <a:p>
            <a:pPr algn="ctr"/>
            <a:r>
              <a:rPr lang="en-US" altLang="zh-CN" sz="1400" dirty="0"/>
              <a:t>[</a:t>
            </a:r>
            <a:r>
              <a:rPr lang="zh-CN" altLang="en-US" sz="1400" dirty="0"/>
              <a:t>北京大学出版社</a:t>
            </a:r>
            <a:endParaRPr lang="en-US" altLang="zh-CN" sz="1400" dirty="0"/>
          </a:p>
          <a:p>
            <a:pPr algn="ctr"/>
            <a:r>
              <a:rPr lang="en-US" altLang="zh-CN" sz="1400" dirty="0"/>
              <a:t>2010</a:t>
            </a:r>
            <a:r>
              <a:rPr lang="zh-CN" altLang="en-US" sz="1400" dirty="0"/>
              <a:t>年第一版</a:t>
            </a:r>
            <a:r>
              <a:rPr lang="en-US" altLang="zh-CN" sz="1400" dirty="0"/>
              <a:t>]</a:t>
            </a:r>
          </a:p>
        </p:txBody>
      </p:sp>
    </p:spTree>
    <p:extLst>
      <p:ext uri="{BB962C8B-B14F-4D97-AF65-F5344CB8AC3E}">
        <p14:creationId xmlns:p14="http://schemas.microsoft.com/office/powerpoint/2010/main" val="28258841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EADA4F7-AC5E-4DC4-B2E0-9FF758286317}"/>
              </a:ext>
            </a:extLst>
          </p:cNvPr>
          <p:cNvSpPr>
            <a:spLocks noGrp="1"/>
          </p:cNvSpPr>
          <p:nvPr>
            <p:ph type="sldNum" sz="quarter" idx="10"/>
          </p:nvPr>
        </p:nvSpPr>
        <p:spPr/>
        <p:txBody>
          <a:bodyPr/>
          <a:lstStyle/>
          <a:p>
            <a:fld id="{6C53781C-E1F6-4315-A39D-61273F2E0596}" type="slidenum">
              <a:rPr lang="zh-CN" altLang="en-US" smtClean="0"/>
              <a:pPr/>
              <a:t>5</a:t>
            </a:fld>
            <a:endParaRPr lang="zh-CN" altLang="en-US" dirty="0"/>
          </a:p>
        </p:txBody>
      </p:sp>
      <p:sp>
        <p:nvSpPr>
          <p:cNvPr id="3" name="文本占位符 2">
            <a:extLst>
              <a:ext uri="{FF2B5EF4-FFF2-40B4-BE49-F238E27FC236}">
                <a16:creationId xmlns:a16="http://schemas.microsoft.com/office/drawing/2014/main" id="{B8BD1EE8-A4A0-424B-BA5D-3C58BDA07402}"/>
              </a:ext>
            </a:extLst>
          </p:cNvPr>
          <p:cNvSpPr>
            <a:spLocks noGrp="1"/>
          </p:cNvSpPr>
          <p:nvPr>
            <p:ph type="body" sz="quarter" idx="11"/>
          </p:nvPr>
        </p:nvSpPr>
        <p:spPr/>
        <p:txBody>
          <a:bodyPr/>
          <a:lstStyle/>
          <a:p>
            <a:r>
              <a:rPr lang="zh-CN" altLang="en-US" dirty="0"/>
              <a:t>神经细胞的时间特性</a:t>
            </a:r>
          </a:p>
        </p:txBody>
      </p:sp>
      <p:sp>
        <p:nvSpPr>
          <p:cNvPr id="4" name="文本占位符 3">
            <a:extLst>
              <a:ext uri="{FF2B5EF4-FFF2-40B4-BE49-F238E27FC236}">
                <a16:creationId xmlns:a16="http://schemas.microsoft.com/office/drawing/2014/main" id="{59F117B0-4C78-4528-9FEF-43978C276B90}"/>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3A16D112-AF10-4607-8105-30E257D1E1DD}"/>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F8A02614-78AC-46B7-85B7-7F29A76B8637}"/>
              </a:ext>
            </a:extLst>
          </p:cNvPr>
          <p:cNvSpPr>
            <a:spLocks noGrp="1"/>
          </p:cNvSpPr>
          <p:nvPr>
            <p:ph type="body" sz="quarter" idx="14"/>
          </p:nvPr>
        </p:nvSpPr>
        <p:spPr/>
        <p:txBody>
          <a:bodyPr/>
          <a:lstStyle/>
          <a:p>
            <a:r>
              <a:rPr lang="zh-CN" altLang="en-US" dirty="0"/>
              <a:t>神经元：</a:t>
            </a:r>
            <a:endParaRPr lang="en-US" altLang="zh-CN" dirty="0"/>
          </a:p>
          <a:p>
            <a:pPr lvl="1"/>
            <a:r>
              <a:rPr lang="zh-CN" altLang="en-US" dirty="0"/>
              <a:t>刺激穿过突触（从脉冲抵达突触开始，一直到在被刺激的神经元的轴突之最近点上发生刺激脉冲为止）：大约</a:t>
            </a:r>
            <a:r>
              <a:rPr lang="en-US" altLang="zh-CN" dirty="0"/>
              <a:t>0.0001s</a:t>
            </a:r>
            <a:r>
              <a:rPr lang="zh-CN" altLang="en-US" dirty="0"/>
              <a:t>的几倍</a:t>
            </a:r>
            <a:endParaRPr lang="en-US" altLang="zh-CN" dirty="0"/>
          </a:p>
          <a:p>
            <a:pPr lvl="1"/>
            <a:r>
              <a:rPr lang="zh-CN" altLang="en-US" dirty="0"/>
              <a:t>疲乏：当刺激脉冲实现之后，被刺激的神经元并不能立即恢复到它原有的、被刺激前的状态（不能立即接受另一脉冲刺激，不能作出标准的反应）</a:t>
            </a:r>
            <a:endParaRPr lang="en-US" altLang="zh-CN" dirty="0"/>
          </a:p>
          <a:p>
            <a:pPr lvl="1"/>
            <a:r>
              <a:rPr lang="zh-CN" altLang="en-US" dirty="0"/>
              <a:t>反应时间：当一个引起了标准反应的刺激发生之后，需要多少时间，另一刺激才能引起另一个标准反应，大约</a:t>
            </a:r>
            <a:r>
              <a:rPr lang="en-US" altLang="zh-CN" dirty="0"/>
              <a:t>0.015s</a:t>
            </a:r>
          </a:p>
          <a:p>
            <a:pPr lvl="1"/>
            <a:r>
              <a:rPr lang="zh-CN" altLang="en-US" dirty="0"/>
              <a:t>大体上，神经元的反应时间</a:t>
            </a:r>
            <a:r>
              <a:rPr lang="en-US" altLang="zh-CN" dirty="0"/>
              <a:t>10</a:t>
            </a:r>
            <a:r>
              <a:rPr lang="en-US" altLang="zh-CN" baseline="30000" dirty="0"/>
              <a:t>-4</a:t>
            </a:r>
            <a:r>
              <a:rPr lang="zh-CN" altLang="en-US" dirty="0"/>
              <a:t>秒到</a:t>
            </a:r>
            <a:r>
              <a:rPr lang="en-US" altLang="zh-CN" dirty="0"/>
              <a:t>10</a:t>
            </a:r>
            <a:r>
              <a:rPr lang="en-US" altLang="zh-CN" baseline="30000" dirty="0"/>
              <a:t>-2</a:t>
            </a:r>
            <a:r>
              <a:rPr lang="zh-CN" altLang="en-US" dirty="0"/>
              <a:t>秒之间</a:t>
            </a:r>
            <a:endParaRPr lang="en-US" altLang="zh-CN" dirty="0"/>
          </a:p>
          <a:p>
            <a:r>
              <a:rPr lang="zh-CN" altLang="en-US" dirty="0"/>
              <a:t>晶体管</a:t>
            </a:r>
            <a:endParaRPr lang="en-US" altLang="zh-CN" dirty="0"/>
          </a:p>
          <a:p>
            <a:pPr lvl="1"/>
            <a:r>
              <a:rPr lang="en-US" altLang="zh-CN" dirty="0"/>
              <a:t>1940s</a:t>
            </a:r>
            <a:r>
              <a:rPr lang="zh-CN" altLang="en-US" dirty="0"/>
              <a:t>：</a:t>
            </a:r>
            <a:r>
              <a:rPr lang="en-US" altLang="zh-CN" dirty="0"/>
              <a:t> 10</a:t>
            </a:r>
            <a:r>
              <a:rPr lang="en-US" altLang="zh-CN" baseline="30000" dirty="0"/>
              <a:t>-6</a:t>
            </a:r>
            <a:r>
              <a:rPr lang="zh-CN" altLang="en-US" dirty="0"/>
              <a:t>秒到</a:t>
            </a:r>
            <a:r>
              <a:rPr lang="en-US" altLang="zh-CN" dirty="0"/>
              <a:t>10</a:t>
            </a:r>
            <a:r>
              <a:rPr lang="en-US" altLang="zh-CN" baseline="30000" dirty="0"/>
              <a:t>-7</a:t>
            </a:r>
            <a:r>
              <a:rPr lang="zh-CN" altLang="en-US" dirty="0"/>
              <a:t>秒</a:t>
            </a:r>
            <a:endParaRPr lang="en-US" altLang="zh-CN" dirty="0"/>
          </a:p>
          <a:p>
            <a:pPr lvl="1"/>
            <a:r>
              <a:rPr lang="zh-CN" altLang="en-US" dirty="0"/>
              <a:t>现在：</a:t>
            </a:r>
            <a:r>
              <a:rPr lang="en-US" altLang="zh-CN" dirty="0"/>
              <a:t> &lt; 10</a:t>
            </a:r>
            <a:r>
              <a:rPr lang="en-US" altLang="zh-CN" baseline="30000" dirty="0"/>
              <a:t>-11</a:t>
            </a:r>
            <a:r>
              <a:rPr lang="zh-CN" altLang="en-US" dirty="0"/>
              <a:t>秒</a:t>
            </a:r>
            <a:endParaRPr lang="en-US" altLang="zh-CN" dirty="0"/>
          </a:p>
          <a:p>
            <a:endParaRPr lang="zh-CN" altLang="en-US" dirty="0"/>
          </a:p>
        </p:txBody>
      </p:sp>
    </p:spTree>
    <p:extLst>
      <p:ext uri="{BB962C8B-B14F-4D97-AF65-F5344CB8AC3E}">
        <p14:creationId xmlns:p14="http://schemas.microsoft.com/office/powerpoint/2010/main" val="3709782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92E7D58-B95C-FE48-A3FB-2E2043359EE8}"/>
              </a:ext>
            </a:extLst>
          </p:cNvPr>
          <p:cNvSpPr>
            <a:spLocks noGrp="1"/>
          </p:cNvSpPr>
          <p:nvPr>
            <p:ph type="sldNum" sz="quarter" idx="10"/>
          </p:nvPr>
        </p:nvSpPr>
        <p:spPr/>
        <p:txBody>
          <a:bodyPr/>
          <a:lstStyle/>
          <a:p>
            <a:fld id="{6C53781C-E1F6-4315-A39D-61273F2E0596}" type="slidenum">
              <a:rPr lang="zh-CN" altLang="en-US" smtClean="0"/>
              <a:pPr/>
              <a:t>6</a:t>
            </a:fld>
            <a:endParaRPr lang="zh-CN" altLang="en-US" dirty="0"/>
          </a:p>
        </p:txBody>
      </p:sp>
      <p:sp>
        <p:nvSpPr>
          <p:cNvPr id="3" name="Text Placeholder 2">
            <a:extLst>
              <a:ext uri="{FF2B5EF4-FFF2-40B4-BE49-F238E27FC236}">
                <a16:creationId xmlns:a16="http://schemas.microsoft.com/office/drawing/2014/main" id="{A6D1DFC4-5A8D-4342-AE41-60EEFB8EC9B9}"/>
              </a:ext>
            </a:extLst>
          </p:cNvPr>
          <p:cNvSpPr>
            <a:spLocks noGrp="1"/>
          </p:cNvSpPr>
          <p:nvPr>
            <p:ph type="body" sz="quarter" idx="11"/>
          </p:nvPr>
        </p:nvSpPr>
        <p:spPr/>
        <p:txBody>
          <a:bodyPr/>
          <a:lstStyle/>
          <a:p>
            <a:r>
              <a:rPr lang="en-US" dirty="0" err="1"/>
              <a:t>神经元的大小和能量消耗</a:t>
            </a:r>
            <a:endParaRPr lang="en-US" dirty="0"/>
          </a:p>
        </p:txBody>
      </p:sp>
      <p:sp>
        <p:nvSpPr>
          <p:cNvPr id="4" name="Text Placeholder 3">
            <a:extLst>
              <a:ext uri="{FF2B5EF4-FFF2-40B4-BE49-F238E27FC236}">
                <a16:creationId xmlns:a16="http://schemas.microsoft.com/office/drawing/2014/main" id="{47C365CF-6F72-534D-BA0A-6006C98796B1}"/>
              </a:ext>
            </a:extLst>
          </p:cNvPr>
          <p:cNvSpPr>
            <a:spLocks noGrp="1"/>
          </p:cNvSpPr>
          <p:nvPr>
            <p:ph type="body" sz="quarter" idx="12"/>
          </p:nvPr>
        </p:nvSpPr>
        <p:spPr/>
        <p:txBody>
          <a:bodyPr/>
          <a:lstStyle/>
          <a:p>
            <a:endParaRPr lang="en-US"/>
          </a:p>
        </p:txBody>
      </p:sp>
      <p:sp>
        <p:nvSpPr>
          <p:cNvPr id="5" name="Text Placeholder 4">
            <a:extLst>
              <a:ext uri="{FF2B5EF4-FFF2-40B4-BE49-F238E27FC236}">
                <a16:creationId xmlns:a16="http://schemas.microsoft.com/office/drawing/2014/main" id="{EC87D37C-E36F-8644-9332-96EAC3B30C46}"/>
              </a:ext>
            </a:extLst>
          </p:cNvPr>
          <p:cNvSpPr>
            <a:spLocks noGrp="1"/>
          </p:cNvSpPr>
          <p:nvPr>
            <p:ph type="body" sz="quarter" idx="13"/>
          </p:nvPr>
        </p:nvSpPr>
        <p:spPr/>
        <p:txBody>
          <a:bodyPr/>
          <a:lstStyle/>
          <a:p>
            <a:endParaRPr lang="en-US"/>
          </a:p>
        </p:txBody>
      </p:sp>
      <p:sp>
        <p:nvSpPr>
          <p:cNvPr id="6" name="Text Placeholder 5">
            <a:extLst>
              <a:ext uri="{FF2B5EF4-FFF2-40B4-BE49-F238E27FC236}">
                <a16:creationId xmlns:a16="http://schemas.microsoft.com/office/drawing/2014/main" id="{588D1503-7471-244E-8EF0-A9DF45B1C819}"/>
              </a:ext>
            </a:extLst>
          </p:cNvPr>
          <p:cNvSpPr>
            <a:spLocks noGrp="1"/>
          </p:cNvSpPr>
          <p:nvPr>
            <p:ph type="body" sz="quarter" idx="14"/>
          </p:nvPr>
        </p:nvSpPr>
        <p:spPr>
          <a:xfrm>
            <a:off x="201606" y="829559"/>
            <a:ext cx="6663006" cy="4759503"/>
          </a:xfrm>
        </p:spPr>
        <p:txBody>
          <a:bodyPr/>
          <a:lstStyle/>
          <a:p>
            <a:r>
              <a:rPr lang="zh-CN" altLang="en-US" dirty="0"/>
              <a:t>每个神经元的体积：约</a:t>
            </a:r>
            <a:r>
              <a:rPr lang="en-US" altLang="zh-CN" dirty="0"/>
              <a:t>10</a:t>
            </a:r>
            <a:r>
              <a:rPr lang="en-US" altLang="zh-CN" baseline="30000" dirty="0"/>
              <a:t>-7</a:t>
            </a:r>
            <a:r>
              <a:rPr lang="en-US" altLang="zh-CN" dirty="0"/>
              <a:t>cm</a:t>
            </a:r>
            <a:r>
              <a:rPr lang="en-US" altLang="zh-CN" baseline="30000" dirty="0"/>
              <a:t>3</a:t>
            </a:r>
            <a:r>
              <a:rPr lang="zh-CN" altLang="en-US" dirty="0"/>
              <a:t>，能量消耗：</a:t>
            </a:r>
            <a:r>
              <a:rPr lang="en-US" altLang="zh-CN" dirty="0"/>
              <a:t>10</a:t>
            </a:r>
            <a:r>
              <a:rPr lang="en-US" altLang="zh-CN" baseline="30000" dirty="0"/>
              <a:t>-9 </a:t>
            </a:r>
            <a:r>
              <a:rPr lang="en-US" altLang="zh-CN" dirty="0"/>
              <a:t>J</a:t>
            </a:r>
            <a:endParaRPr lang="en-US" dirty="0"/>
          </a:p>
          <a:p>
            <a:pPr lvl="1"/>
            <a:r>
              <a:rPr lang="en-US" dirty="0" err="1"/>
              <a:t>中央神经系统所占空间</a:t>
            </a:r>
            <a:r>
              <a:rPr lang="zh-CN" altLang="en-US" dirty="0"/>
              <a:t>，大约是处在一升左右的数量级上（在人脑中），</a:t>
            </a:r>
            <a:r>
              <a:rPr lang="en-US" altLang="zh-CN" dirty="0"/>
              <a:t>10</a:t>
            </a:r>
            <a:r>
              <a:rPr lang="en-US" altLang="zh-CN" baseline="30000" dirty="0"/>
              <a:t>3</a:t>
            </a:r>
            <a:r>
              <a:rPr lang="en-US" altLang="zh-CN" dirty="0"/>
              <a:t>cm</a:t>
            </a:r>
            <a:r>
              <a:rPr lang="en-US" altLang="zh-CN" baseline="30000" dirty="0"/>
              <a:t>3</a:t>
            </a:r>
          </a:p>
          <a:p>
            <a:pPr lvl="1"/>
            <a:r>
              <a:rPr lang="zh-CN" altLang="en-US" dirty="0"/>
              <a:t>所包含的神经元数目，一般估计在</a:t>
            </a:r>
            <a:r>
              <a:rPr lang="en-US" altLang="zh-CN" dirty="0"/>
              <a:t>10</a:t>
            </a:r>
            <a:r>
              <a:rPr lang="en-US" altLang="zh-CN" baseline="30000" dirty="0"/>
              <a:t>10</a:t>
            </a:r>
            <a:r>
              <a:rPr lang="zh-CN" altLang="en-US" dirty="0"/>
              <a:t>个的数量级上</a:t>
            </a:r>
            <a:endParaRPr lang="en-US" altLang="zh-CN" dirty="0"/>
          </a:p>
          <a:p>
            <a:pPr lvl="1"/>
            <a:r>
              <a:rPr lang="zh-CN" altLang="en-US" dirty="0"/>
              <a:t>大脑能量消耗大约在</a:t>
            </a:r>
            <a:r>
              <a:rPr lang="en-US" altLang="zh-CN" dirty="0"/>
              <a:t>10</a:t>
            </a:r>
            <a:r>
              <a:rPr lang="zh-CN" altLang="en-US" dirty="0"/>
              <a:t>瓦特的数量级</a:t>
            </a:r>
            <a:endParaRPr lang="en-US" altLang="zh-CN" dirty="0"/>
          </a:p>
          <a:p>
            <a:r>
              <a:rPr lang="zh-CN" altLang="en-US" dirty="0"/>
              <a:t>每个晶体管的体积：</a:t>
            </a:r>
            <a:r>
              <a:rPr lang="en-US" altLang="zh-CN" dirty="0"/>
              <a:t>10</a:t>
            </a:r>
            <a:r>
              <a:rPr lang="zh-CN" altLang="en-US" dirty="0"/>
              <a:t>～</a:t>
            </a:r>
            <a:r>
              <a:rPr lang="en-US" altLang="zh-CN" dirty="0"/>
              <a:t>10</a:t>
            </a:r>
            <a:r>
              <a:rPr lang="en-US" altLang="zh-CN" baseline="30000" dirty="0"/>
              <a:t>2</a:t>
            </a:r>
            <a:r>
              <a:rPr lang="en-US" altLang="zh-CN" dirty="0"/>
              <a:t>cm</a:t>
            </a:r>
            <a:r>
              <a:rPr lang="zh-CN" altLang="en-US" dirty="0"/>
              <a:t>，能量消耗：</a:t>
            </a:r>
            <a:r>
              <a:rPr lang="en-US" altLang="zh-CN" dirty="0"/>
              <a:t>10</a:t>
            </a:r>
            <a:r>
              <a:rPr lang="en-US" altLang="zh-CN" baseline="30000" dirty="0"/>
              <a:t>-1</a:t>
            </a:r>
            <a:r>
              <a:rPr lang="zh-CN" altLang="en-US" dirty="0"/>
              <a:t>瓦特的数量级</a:t>
            </a:r>
            <a:endParaRPr lang="en-US" altLang="zh-CN" dirty="0"/>
          </a:p>
          <a:p>
            <a:pPr lvl="1">
              <a:spcAft>
                <a:spcPts val="600"/>
              </a:spcAft>
            </a:pPr>
            <a:r>
              <a:rPr lang="en-US" altLang="zh-CN" dirty="0"/>
              <a:t>1940s</a:t>
            </a:r>
            <a:r>
              <a:rPr lang="zh-CN" altLang="en-US" dirty="0"/>
              <a:t>：几千个（</a:t>
            </a:r>
            <a:r>
              <a:rPr lang="en-US" altLang="zh-CN" dirty="0"/>
              <a:t> 10</a:t>
            </a:r>
            <a:r>
              <a:rPr lang="en-US" altLang="zh-CN" baseline="30000" dirty="0"/>
              <a:t>3</a:t>
            </a:r>
            <a:r>
              <a:rPr lang="zh-CN" altLang="en-US" dirty="0"/>
              <a:t>）晶体管装配在一起，需要占据一个或几个立方英尺（</a:t>
            </a:r>
            <a:r>
              <a:rPr lang="en-US" altLang="zh-CN" dirty="0"/>
              <a:t>10</a:t>
            </a:r>
            <a:r>
              <a:rPr lang="en-US" altLang="zh-CN" baseline="30000" dirty="0"/>
              <a:t>5</a:t>
            </a:r>
            <a:r>
              <a:rPr lang="en-US" altLang="zh-CN" dirty="0"/>
              <a:t>cm</a:t>
            </a:r>
            <a:r>
              <a:rPr lang="zh-CN" altLang="en-US" dirty="0"/>
              <a:t>）的容积</a:t>
            </a:r>
            <a:endParaRPr lang="en-US" altLang="zh-CN" dirty="0"/>
          </a:p>
          <a:p>
            <a:r>
              <a:rPr lang="zh-CN" altLang="en-US" dirty="0"/>
              <a:t>天然元件要比人造元件小</a:t>
            </a:r>
            <a:r>
              <a:rPr lang="en-US" altLang="zh-CN" dirty="0"/>
              <a:t>10</a:t>
            </a:r>
            <a:r>
              <a:rPr lang="en-US" altLang="zh-CN" baseline="30000" dirty="0"/>
              <a:t>8</a:t>
            </a:r>
            <a:r>
              <a:rPr lang="zh-CN" altLang="en-US" dirty="0"/>
              <a:t>～</a:t>
            </a:r>
            <a:r>
              <a:rPr lang="en-US" altLang="zh-CN" dirty="0"/>
              <a:t>10</a:t>
            </a:r>
            <a:r>
              <a:rPr lang="en-US" altLang="zh-CN" baseline="30000" dirty="0"/>
              <a:t>9</a:t>
            </a:r>
            <a:r>
              <a:rPr lang="zh-CN" altLang="en-US" dirty="0"/>
              <a:t>倍</a:t>
            </a:r>
            <a:endParaRPr lang="en-US" altLang="zh-CN" dirty="0"/>
          </a:p>
          <a:p>
            <a:r>
              <a:rPr lang="zh-CN" altLang="en-US" dirty="0"/>
              <a:t>天然元件的能量消耗比人造元件要小</a:t>
            </a:r>
            <a:r>
              <a:rPr lang="en-US" altLang="zh-CN" dirty="0"/>
              <a:t>10</a:t>
            </a:r>
            <a:r>
              <a:rPr lang="en-US" altLang="zh-CN" baseline="30000" dirty="0"/>
              <a:t>8</a:t>
            </a:r>
            <a:r>
              <a:rPr lang="zh-CN" altLang="en-US" dirty="0"/>
              <a:t>～</a:t>
            </a:r>
            <a:r>
              <a:rPr lang="en-US" altLang="zh-CN" dirty="0"/>
              <a:t>10</a:t>
            </a:r>
            <a:r>
              <a:rPr lang="en-US" altLang="zh-CN" baseline="30000" dirty="0"/>
              <a:t>9</a:t>
            </a:r>
            <a:r>
              <a:rPr lang="zh-CN" altLang="en-US" dirty="0"/>
              <a:t>倍</a:t>
            </a:r>
            <a:endParaRPr lang="en-US" altLang="zh-CN" dirty="0"/>
          </a:p>
        </p:txBody>
      </p:sp>
      <p:pic>
        <p:nvPicPr>
          <p:cNvPr id="1026" name="Picture 2">
            <a:extLst>
              <a:ext uri="{FF2B5EF4-FFF2-40B4-BE49-F238E27FC236}">
                <a16:creationId xmlns:a16="http://schemas.microsoft.com/office/drawing/2014/main" id="{EE651AD6-FCF1-C438-AED1-1D3700A0A3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40284" y="675353"/>
            <a:ext cx="2030722" cy="15879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56A5630-5217-2C6E-B95B-6A34D199BA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2062" y="2257870"/>
            <a:ext cx="5209938" cy="4145937"/>
          </a:xfrm>
          <a:prstGeom prst="rect">
            <a:avLst/>
          </a:prstGeom>
          <a:noFill/>
          <a:extLst>
            <a:ext uri="{909E8E84-426E-40DD-AFC4-6F175D3DCCD1}">
              <a14:hiddenFill xmlns:a14="http://schemas.microsoft.com/office/drawing/2010/main">
                <a:solidFill>
                  <a:srgbClr val="FFFFFF"/>
                </a:solidFill>
              </a14:hiddenFill>
            </a:ext>
          </a:extLst>
        </p:spPr>
      </p:pic>
      <p:sp>
        <p:nvSpPr>
          <p:cNvPr id="7" name="椭圆 6">
            <a:extLst>
              <a:ext uri="{FF2B5EF4-FFF2-40B4-BE49-F238E27FC236}">
                <a16:creationId xmlns:a16="http://schemas.microsoft.com/office/drawing/2014/main" id="{D07EE089-5BEC-834B-5CD6-F8E1CE3561DA}"/>
              </a:ext>
            </a:extLst>
          </p:cNvPr>
          <p:cNvSpPr/>
          <p:nvPr/>
        </p:nvSpPr>
        <p:spPr>
          <a:xfrm>
            <a:off x="11404746" y="3633253"/>
            <a:ext cx="810705" cy="70701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29481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A412AFD-4D5A-2243-9BF8-BF0E068A6B35}"/>
              </a:ext>
            </a:extLst>
          </p:cNvPr>
          <p:cNvSpPr>
            <a:spLocks noGrp="1"/>
          </p:cNvSpPr>
          <p:nvPr>
            <p:ph type="sldNum" sz="quarter" idx="10"/>
          </p:nvPr>
        </p:nvSpPr>
        <p:spPr/>
        <p:txBody>
          <a:bodyPr/>
          <a:lstStyle/>
          <a:p>
            <a:fld id="{6C53781C-E1F6-4315-A39D-61273F2E0596}" type="slidenum">
              <a:rPr lang="zh-CN" altLang="en-US" smtClean="0"/>
              <a:pPr/>
              <a:t>7</a:t>
            </a:fld>
            <a:endParaRPr lang="zh-CN" altLang="en-US" dirty="0"/>
          </a:p>
        </p:txBody>
      </p:sp>
      <p:sp>
        <p:nvSpPr>
          <p:cNvPr id="3" name="Text Placeholder 2">
            <a:extLst>
              <a:ext uri="{FF2B5EF4-FFF2-40B4-BE49-F238E27FC236}">
                <a16:creationId xmlns:a16="http://schemas.microsoft.com/office/drawing/2014/main" id="{D225CE4C-F111-6247-8BA2-DBA1BA5E2C51}"/>
              </a:ext>
            </a:extLst>
          </p:cNvPr>
          <p:cNvSpPr>
            <a:spLocks noGrp="1"/>
          </p:cNvSpPr>
          <p:nvPr>
            <p:ph type="body" sz="quarter" idx="11"/>
          </p:nvPr>
        </p:nvSpPr>
        <p:spPr/>
        <p:txBody>
          <a:bodyPr/>
          <a:lstStyle/>
          <a:p>
            <a:r>
              <a:rPr lang="zh-CN" altLang="en-US" dirty="0"/>
              <a:t>进一步思考</a:t>
            </a:r>
            <a:endParaRPr lang="en-US" dirty="0"/>
          </a:p>
        </p:txBody>
      </p:sp>
      <p:sp>
        <p:nvSpPr>
          <p:cNvPr id="4" name="Text Placeholder 3">
            <a:extLst>
              <a:ext uri="{FF2B5EF4-FFF2-40B4-BE49-F238E27FC236}">
                <a16:creationId xmlns:a16="http://schemas.microsoft.com/office/drawing/2014/main" id="{92E23FE6-E4D0-CA45-8D45-4CAC71AEC397}"/>
              </a:ext>
            </a:extLst>
          </p:cNvPr>
          <p:cNvSpPr>
            <a:spLocks noGrp="1"/>
          </p:cNvSpPr>
          <p:nvPr>
            <p:ph type="body" sz="quarter" idx="12"/>
          </p:nvPr>
        </p:nvSpPr>
        <p:spPr/>
        <p:txBody>
          <a:bodyPr/>
          <a:lstStyle/>
          <a:p>
            <a:endParaRPr lang="en-US"/>
          </a:p>
        </p:txBody>
      </p:sp>
      <p:sp>
        <p:nvSpPr>
          <p:cNvPr id="5" name="Text Placeholder 4">
            <a:extLst>
              <a:ext uri="{FF2B5EF4-FFF2-40B4-BE49-F238E27FC236}">
                <a16:creationId xmlns:a16="http://schemas.microsoft.com/office/drawing/2014/main" id="{96C37D5B-A7F5-CB43-A3B4-767476A03CD3}"/>
              </a:ext>
            </a:extLst>
          </p:cNvPr>
          <p:cNvSpPr>
            <a:spLocks noGrp="1"/>
          </p:cNvSpPr>
          <p:nvPr>
            <p:ph type="body" sz="quarter" idx="13"/>
          </p:nvPr>
        </p:nvSpPr>
        <p:spPr/>
        <p:txBody>
          <a:bodyPr/>
          <a:lstStyle/>
          <a:p>
            <a:endParaRPr lang="en-US"/>
          </a:p>
        </p:txBody>
      </p:sp>
      <p:sp>
        <p:nvSpPr>
          <p:cNvPr id="6" name="Text Placeholder 5">
            <a:extLst>
              <a:ext uri="{FF2B5EF4-FFF2-40B4-BE49-F238E27FC236}">
                <a16:creationId xmlns:a16="http://schemas.microsoft.com/office/drawing/2014/main" id="{47B5F4D7-A1A7-CD43-B2E8-A185DE86AD3D}"/>
              </a:ext>
            </a:extLst>
          </p:cNvPr>
          <p:cNvSpPr>
            <a:spLocks noGrp="1"/>
          </p:cNvSpPr>
          <p:nvPr>
            <p:ph type="body" sz="quarter" idx="14"/>
          </p:nvPr>
        </p:nvSpPr>
        <p:spPr/>
        <p:txBody>
          <a:bodyPr/>
          <a:lstStyle/>
          <a:p>
            <a:r>
              <a:rPr lang="en-US" dirty="0" err="1"/>
              <a:t>在同样时间内</a:t>
            </a:r>
            <a:r>
              <a:rPr lang="zh-CN" altLang="en-US" dirty="0"/>
              <a:t>，在总容量相等的作用器官中，天然元件比人造元件所能完成的动作数目，大约要多</a:t>
            </a:r>
            <a:r>
              <a:rPr lang="en-US" altLang="zh-CN" dirty="0"/>
              <a:t>10</a:t>
            </a:r>
            <a:r>
              <a:rPr lang="en-US" altLang="zh-CN" baseline="30000" dirty="0"/>
              <a:t>4</a:t>
            </a:r>
            <a:r>
              <a:rPr lang="zh-CN" altLang="en-US" dirty="0"/>
              <a:t> 倍 （大小</a:t>
            </a:r>
            <a:r>
              <a:rPr lang="en-US" altLang="zh-CN" dirty="0"/>
              <a:t>10</a:t>
            </a:r>
            <a:r>
              <a:rPr lang="en-US" altLang="zh-CN" baseline="30000" dirty="0"/>
              <a:t>8</a:t>
            </a:r>
            <a:r>
              <a:rPr lang="zh-CN" altLang="en-US" dirty="0"/>
              <a:t>～</a:t>
            </a:r>
            <a:r>
              <a:rPr lang="en-US" altLang="zh-CN" dirty="0"/>
              <a:t>10</a:t>
            </a:r>
            <a:r>
              <a:rPr lang="en-US" altLang="zh-CN" baseline="30000" dirty="0"/>
              <a:t>9 </a:t>
            </a:r>
            <a:r>
              <a:rPr lang="en-US" altLang="zh-CN" dirty="0"/>
              <a:t>/</a:t>
            </a:r>
            <a:r>
              <a:rPr lang="zh-CN" altLang="en-US" dirty="0"/>
              <a:t>速度</a:t>
            </a:r>
            <a:r>
              <a:rPr lang="en-US" altLang="zh-CN" dirty="0"/>
              <a:t>10</a:t>
            </a:r>
            <a:r>
              <a:rPr lang="en-US" altLang="zh-CN" baseline="30000" dirty="0"/>
              <a:t>4</a:t>
            </a:r>
            <a:r>
              <a:rPr lang="zh-CN" altLang="en-US" dirty="0"/>
              <a:t>～</a:t>
            </a:r>
            <a:r>
              <a:rPr lang="en-US" altLang="zh-CN" dirty="0"/>
              <a:t>10</a:t>
            </a:r>
            <a:r>
              <a:rPr lang="en-US" altLang="zh-CN" baseline="30000" dirty="0"/>
              <a:t>5</a:t>
            </a:r>
            <a:r>
              <a:rPr lang="zh-CN" altLang="en-US" dirty="0"/>
              <a:t>）</a:t>
            </a:r>
            <a:endParaRPr lang="en-US" altLang="zh-CN" dirty="0"/>
          </a:p>
          <a:p>
            <a:r>
              <a:rPr lang="en-US" dirty="0" err="1"/>
              <a:t>天然元件具有更多的但却速度较慢的器官</a:t>
            </a:r>
            <a:r>
              <a:rPr lang="zh-CN" altLang="en-US" dirty="0"/>
              <a:t>，而人造元件具有较少的但速度较快的器官</a:t>
            </a:r>
            <a:endParaRPr lang="en-US" altLang="zh-CN" dirty="0"/>
          </a:p>
          <a:p>
            <a:r>
              <a:rPr lang="zh-CN" altLang="en-US" dirty="0"/>
              <a:t>大型、有效的天然自动机，以高度“并行”的线路为有利；大型、有效的人造自动机，则并行的程度要小（并非任何串行运算都是能够直接变为并行的，产生出新的记忆的需要）</a:t>
            </a:r>
            <a:endParaRPr lang="en-US" altLang="zh-CN" dirty="0"/>
          </a:p>
          <a:p>
            <a:r>
              <a:rPr lang="zh-CN" altLang="en-US" dirty="0"/>
              <a:t>天然的自动机的逻辑途径和结构，可能和人造的自动机有相当大的区别</a:t>
            </a:r>
            <a:endParaRPr lang="en-US" dirty="0"/>
          </a:p>
        </p:txBody>
      </p:sp>
    </p:spTree>
    <p:extLst>
      <p:ext uri="{BB962C8B-B14F-4D97-AF65-F5344CB8AC3E}">
        <p14:creationId xmlns:p14="http://schemas.microsoft.com/office/powerpoint/2010/main" val="1454059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940540C-AA0A-244B-AC73-F375805E0BC5}"/>
              </a:ext>
            </a:extLst>
          </p:cNvPr>
          <p:cNvSpPr>
            <a:spLocks noGrp="1"/>
          </p:cNvSpPr>
          <p:nvPr>
            <p:ph type="sldNum" sz="quarter" idx="10"/>
          </p:nvPr>
        </p:nvSpPr>
        <p:spPr/>
        <p:txBody>
          <a:bodyPr/>
          <a:lstStyle/>
          <a:p>
            <a:fld id="{6C53781C-E1F6-4315-A39D-61273F2E0596}" type="slidenum">
              <a:rPr lang="zh-CN" altLang="en-US" smtClean="0"/>
              <a:pPr/>
              <a:t>8</a:t>
            </a:fld>
            <a:endParaRPr lang="zh-CN" altLang="en-US" dirty="0"/>
          </a:p>
        </p:txBody>
      </p:sp>
      <p:sp>
        <p:nvSpPr>
          <p:cNvPr id="3" name="Text Placeholder 2">
            <a:extLst>
              <a:ext uri="{FF2B5EF4-FFF2-40B4-BE49-F238E27FC236}">
                <a16:creationId xmlns:a16="http://schemas.microsoft.com/office/drawing/2014/main" id="{A71366F1-F4A6-2D44-B83A-885FF6F02FF1}"/>
              </a:ext>
            </a:extLst>
          </p:cNvPr>
          <p:cNvSpPr>
            <a:spLocks noGrp="1"/>
          </p:cNvSpPr>
          <p:nvPr>
            <p:ph type="body" sz="quarter" idx="11"/>
          </p:nvPr>
        </p:nvSpPr>
        <p:spPr/>
        <p:txBody>
          <a:bodyPr/>
          <a:lstStyle/>
          <a:p>
            <a:r>
              <a:rPr lang="en-US" dirty="0" err="1"/>
              <a:t>计算准确度</a:t>
            </a:r>
            <a:endParaRPr lang="en-US" dirty="0"/>
          </a:p>
        </p:txBody>
      </p:sp>
      <p:sp>
        <p:nvSpPr>
          <p:cNvPr id="4" name="Text Placeholder 3">
            <a:extLst>
              <a:ext uri="{FF2B5EF4-FFF2-40B4-BE49-F238E27FC236}">
                <a16:creationId xmlns:a16="http://schemas.microsoft.com/office/drawing/2014/main" id="{3B14B875-4F14-C54A-84CE-91DA60017409}"/>
              </a:ext>
            </a:extLst>
          </p:cNvPr>
          <p:cNvSpPr>
            <a:spLocks noGrp="1"/>
          </p:cNvSpPr>
          <p:nvPr>
            <p:ph type="body" sz="quarter" idx="12"/>
          </p:nvPr>
        </p:nvSpPr>
        <p:spPr/>
        <p:txBody>
          <a:bodyPr/>
          <a:lstStyle/>
          <a:p>
            <a:endParaRPr lang="en-US"/>
          </a:p>
        </p:txBody>
      </p:sp>
      <p:sp>
        <p:nvSpPr>
          <p:cNvPr id="5" name="Text Placeholder 4">
            <a:extLst>
              <a:ext uri="{FF2B5EF4-FFF2-40B4-BE49-F238E27FC236}">
                <a16:creationId xmlns:a16="http://schemas.microsoft.com/office/drawing/2014/main" id="{22F5A099-EBC6-EF46-9DF3-7592423BFD21}"/>
              </a:ext>
            </a:extLst>
          </p:cNvPr>
          <p:cNvSpPr>
            <a:spLocks noGrp="1"/>
          </p:cNvSpPr>
          <p:nvPr>
            <p:ph type="body" sz="quarter" idx="13"/>
          </p:nvPr>
        </p:nvSpPr>
        <p:spPr/>
        <p:txBody>
          <a:bodyPr/>
          <a:lstStyle/>
          <a:p>
            <a:endParaRPr lang="en-US"/>
          </a:p>
        </p:txBody>
      </p:sp>
      <p:sp>
        <p:nvSpPr>
          <p:cNvPr id="6" name="Text Placeholder 5">
            <a:extLst>
              <a:ext uri="{FF2B5EF4-FFF2-40B4-BE49-F238E27FC236}">
                <a16:creationId xmlns:a16="http://schemas.microsoft.com/office/drawing/2014/main" id="{345D4574-4ECF-0544-97C8-59BBDC3C96BE}"/>
              </a:ext>
            </a:extLst>
          </p:cNvPr>
          <p:cNvSpPr>
            <a:spLocks noGrp="1"/>
          </p:cNvSpPr>
          <p:nvPr>
            <p:ph type="body" sz="quarter" idx="14"/>
          </p:nvPr>
        </p:nvSpPr>
        <p:spPr/>
        <p:txBody>
          <a:bodyPr/>
          <a:lstStyle/>
          <a:p>
            <a:r>
              <a:rPr lang="en-US" dirty="0" err="1"/>
              <a:t>计算机像神经系统所处理的那些复杂算术任务</a:t>
            </a:r>
            <a:r>
              <a:rPr lang="zh-CN" altLang="en-US" dirty="0"/>
              <a:t>，必须要由准确度水平相当高的装置组成</a:t>
            </a:r>
            <a:endParaRPr lang="en-US" altLang="zh-CN" dirty="0"/>
          </a:p>
          <a:p>
            <a:pPr lvl="1"/>
            <a:r>
              <a:rPr lang="zh-CN" altLang="en-US" dirty="0"/>
              <a:t>计算过程长（顺次串行，“算术深度”大），每个步骤的误差不但会相加，而且，前面的计算误差还会被后面的各个部分所放大</a:t>
            </a:r>
            <a:endParaRPr lang="en-US" altLang="zh-CN" dirty="0"/>
          </a:p>
          <a:p>
            <a:pPr lvl="1"/>
            <a:r>
              <a:rPr lang="zh-CN" altLang="en-US" dirty="0"/>
              <a:t>计算机所需要达到的准确度水平，要比这个计算问题的物理本质所需要的准确度水平高得相当多</a:t>
            </a:r>
            <a:endParaRPr lang="en-US" altLang="zh-CN" dirty="0"/>
          </a:p>
          <a:p>
            <a:r>
              <a:rPr lang="zh-CN" altLang="en-US" dirty="0"/>
              <a:t>神经系统是一台在相当低的准确度水平上，进行非常复杂的工作的计算机，但有相当高水平的可靠程度</a:t>
            </a:r>
            <a:endParaRPr lang="en-US" altLang="zh-CN" dirty="0"/>
          </a:p>
          <a:p>
            <a:pPr lvl="1"/>
            <a:r>
              <a:rPr lang="zh-CN" altLang="en-US" dirty="0"/>
              <a:t>使用的信息系统，其本质是统计性质的，带来了较低的算术准确度水平，却得到较高的逻辑可靠度水平</a:t>
            </a:r>
            <a:endParaRPr lang="en-US" altLang="zh-CN" dirty="0"/>
          </a:p>
          <a:p>
            <a:pPr lvl="1"/>
            <a:r>
              <a:rPr lang="zh-CN" altLang="en-US" dirty="0"/>
              <a:t>比我们惯常用的逻辑深度和算术深度都要小（例如：视网膜）</a:t>
            </a:r>
            <a:endParaRPr lang="en-US" dirty="0"/>
          </a:p>
        </p:txBody>
      </p:sp>
    </p:spTree>
    <p:extLst>
      <p:ext uri="{BB962C8B-B14F-4D97-AF65-F5344CB8AC3E}">
        <p14:creationId xmlns:p14="http://schemas.microsoft.com/office/powerpoint/2010/main" val="1456505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88F9FFB-6FBC-499A-A692-9E3C9D640A7B}"/>
              </a:ext>
            </a:extLst>
          </p:cNvPr>
          <p:cNvSpPr>
            <a:spLocks noGrp="1"/>
          </p:cNvSpPr>
          <p:nvPr>
            <p:ph type="sldNum" sz="quarter" idx="10"/>
          </p:nvPr>
        </p:nvSpPr>
        <p:spPr/>
        <p:txBody>
          <a:bodyPr/>
          <a:lstStyle/>
          <a:p>
            <a:fld id="{6C53781C-E1F6-4315-A39D-61273F2E0596}" type="slidenum">
              <a:rPr lang="zh-CN" altLang="en-US" smtClean="0"/>
              <a:pPr/>
              <a:t>9</a:t>
            </a:fld>
            <a:endParaRPr lang="zh-CN" altLang="en-US" dirty="0"/>
          </a:p>
        </p:txBody>
      </p:sp>
      <p:sp>
        <p:nvSpPr>
          <p:cNvPr id="3" name="文本占位符 2">
            <a:extLst>
              <a:ext uri="{FF2B5EF4-FFF2-40B4-BE49-F238E27FC236}">
                <a16:creationId xmlns:a16="http://schemas.microsoft.com/office/drawing/2014/main" id="{2AF45F45-5B29-465A-AD5F-C5695FDAA373}"/>
              </a:ext>
            </a:extLst>
          </p:cNvPr>
          <p:cNvSpPr>
            <a:spLocks noGrp="1"/>
          </p:cNvSpPr>
          <p:nvPr>
            <p:ph type="body" sz="quarter" idx="11"/>
          </p:nvPr>
        </p:nvSpPr>
        <p:spPr/>
        <p:txBody>
          <a:bodyPr/>
          <a:lstStyle/>
          <a:p>
            <a:r>
              <a:rPr lang="zh-CN" altLang="en-US" dirty="0"/>
              <a:t>电脑与人脑之间的比较：不同点</a:t>
            </a:r>
          </a:p>
        </p:txBody>
      </p:sp>
      <p:sp>
        <p:nvSpPr>
          <p:cNvPr id="4" name="文本占位符 3">
            <a:extLst>
              <a:ext uri="{FF2B5EF4-FFF2-40B4-BE49-F238E27FC236}">
                <a16:creationId xmlns:a16="http://schemas.microsoft.com/office/drawing/2014/main" id="{E78CCAFC-7DA7-4D9C-8294-AF6B42F17CF8}"/>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8B8F59E0-AD5E-40AD-B458-C24B6A7F26A8}"/>
              </a:ext>
            </a:extLst>
          </p:cNvPr>
          <p:cNvSpPr>
            <a:spLocks noGrp="1"/>
          </p:cNvSpPr>
          <p:nvPr>
            <p:ph type="body" sz="quarter" idx="13"/>
          </p:nvPr>
        </p:nvSpPr>
        <p:spPr/>
        <p:txBody>
          <a:bodyPr/>
          <a:lstStyle/>
          <a:p>
            <a:endParaRPr lang="zh-CN" altLang="en-US"/>
          </a:p>
        </p:txBody>
      </p:sp>
      <p:sp>
        <p:nvSpPr>
          <p:cNvPr id="6" name="文本占位符 5">
            <a:extLst>
              <a:ext uri="{FF2B5EF4-FFF2-40B4-BE49-F238E27FC236}">
                <a16:creationId xmlns:a16="http://schemas.microsoft.com/office/drawing/2014/main" id="{7CB27BFB-7C00-4EFE-91D3-080176623D92}"/>
              </a:ext>
            </a:extLst>
          </p:cNvPr>
          <p:cNvSpPr>
            <a:spLocks noGrp="1"/>
          </p:cNvSpPr>
          <p:nvPr>
            <p:ph type="body" sz="quarter" idx="14"/>
          </p:nvPr>
        </p:nvSpPr>
        <p:spPr/>
        <p:txBody>
          <a:bodyPr/>
          <a:lstStyle/>
          <a:p>
            <a:r>
              <a:rPr lang="zh-CN" altLang="en-US" dirty="0"/>
              <a:t>基本运算：电脑比人脑拥有更快的速度和更高的精准度</a:t>
            </a:r>
            <a:endParaRPr lang="en-US" altLang="zh-CN" dirty="0"/>
          </a:p>
          <a:p>
            <a:r>
              <a:rPr lang="zh-CN" altLang="en-US" dirty="0"/>
              <a:t>信息处理：计算机通常串行处理（晶体管，通常只接受数量较小的输入，</a:t>
            </a:r>
            <a:r>
              <a:rPr lang="en-US" altLang="zh-CN" dirty="0"/>
              <a:t>1</a:t>
            </a:r>
            <a:r>
              <a:rPr lang="zh-CN" altLang="en-US" dirty="0"/>
              <a:t>至</a:t>
            </a:r>
            <a:r>
              <a:rPr lang="en-US" altLang="zh-CN" dirty="0"/>
              <a:t>3</a:t>
            </a:r>
            <a:r>
              <a:rPr lang="zh-CN" altLang="en-US" dirty="0"/>
              <a:t>个）；大脑采用串行处理（回击网球：信息</a:t>
            </a:r>
            <a:r>
              <a:rPr lang="en-US" altLang="zh-CN" dirty="0">
                <a:sym typeface="Wingdings" panose="05000000000000000000" pitchFamily="2" charset="2"/>
              </a:rPr>
              <a:t></a:t>
            </a:r>
            <a:r>
              <a:rPr lang="zh-CN" altLang="en-US" dirty="0">
                <a:sym typeface="Wingdings" panose="05000000000000000000" pitchFamily="2" charset="2"/>
              </a:rPr>
              <a:t>眼睛</a:t>
            </a:r>
            <a:r>
              <a:rPr lang="en-US" altLang="zh-CN" dirty="0">
                <a:sym typeface="Wingdings" panose="05000000000000000000" pitchFamily="2" charset="2"/>
              </a:rPr>
              <a:t></a:t>
            </a:r>
            <a:r>
              <a:rPr lang="zh-CN" altLang="en-US" dirty="0">
                <a:sym typeface="Wingdings" panose="05000000000000000000" pitchFamily="2" charset="2"/>
              </a:rPr>
              <a:t>人脑</a:t>
            </a:r>
            <a:r>
              <a:rPr lang="en-US" altLang="zh-CN" dirty="0">
                <a:sym typeface="Wingdings" panose="05000000000000000000" pitchFamily="2" charset="2"/>
              </a:rPr>
              <a:t></a:t>
            </a:r>
            <a:r>
              <a:rPr lang="zh-CN" altLang="en-US" dirty="0">
                <a:sym typeface="Wingdings" panose="05000000000000000000" pitchFamily="2" charset="2"/>
              </a:rPr>
              <a:t>脊髓</a:t>
            </a:r>
            <a:r>
              <a:rPr lang="en-US" altLang="zh-CN" dirty="0">
                <a:sym typeface="Wingdings" panose="05000000000000000000" pitchFamily="2" charset="2"/>
              </a:rPr>
              <a:t></a:t>
            </a:r>
            <a:r>
              <a:rPr lang="zh-CN" altLang="en-US" dirty="0">
                <a:sym typeface="Wingdings" panose="05000000000000000000" pitchFamily="2" charset="2"/>
              </a:rPr>
              <a:t>肌肉</a:t>
            </a:r>
            <a:r>
              <a:rPr lang="en-US" altLang="zh-CN" dirty="0">
                <a:sym typeface="Wingdings" panose="05000000000000000000" pitchFamily="2" charset="2"/>
              </a:rPr>
              <a:t></a:t>
            </a:r>
            <a:r>
              <a:rPr lang="zh-CN" altLang="en-US" dirty="0">
                <a:sym typeface="Wingdings" panose="05000000000000000000" pitchFamily="2" charset="2"/>
              </a:rPr>
              <a:t>手脚运动</a:t>
            </a:r>
            <a:r>
              <a:rPr lang="zh-CN" altLang="en-US" dirty="0"/>
              <a:t>）和大规模并行处理（眼睛中许多视觉感受器</a:t>
            </a:r>
            <a:r>
              <a:rPr lang="en-US" altLang="zh-CN" dirty="0">
                <a:sym typeface="Wingdings" panose="05000000000000000000" pitchFamily="2" charset="2"/>
              </a:rPr>
              <a:t></a:t>
            </a:r>
            <a:r>
              <a:rPr lang="zh-CN" altLang="en-US" dirty="0">
                <a:sym typeface="Wingdings" panose="05000000000000000000" pitchFamily="2" charset="2"/>
              </a:rPr>
              <a:t>不同的双极细胞、视网膜节细胞，大脑的运动皮质控制腿、躯干和手臂的协调运动</a:t>
            </a:r>
            <a:r>
              <a:rPr lang="zh-CN" altLang="en-US" dirty="0"/>
              <a:t>）</a:t>
            </a:r>
            <a:endParaRPr lang="en-US" altLang="zh-CN" dirty="0"/>
          </a:p>
          <a:p>
            <a:r>
              <a:rPr lang="zh-CN" altLang="en-US" dirty="0"/>
              <a:t>信号模式：计算机晶体管，数字信号；人脑，数字信号（动作电位）和模拟信号（分级电位）</a:t>
            </a:r>
            <a:endParaRPr lang="en-US" altLang="zh-CN" dirty="0"/>
          </a:p>
          <a:p>
            <a:r>
              <a:rPr lang="zh-CN" altLang="en-US" dirty="0"/>
              <a:t>突触前与突触后神经元之间突触连接的强度可以根据活动经验发生变化 （</a:t>
            </a:r>
            <a:r>
              <a:rPr lang="en-US" altLang="zh-CN" dirty="0"/>
              <a:t>”Neurons that fire together, wire together.” </a:t>
            </a:r>
          </a:p>
          <a:p>
            <a:pPr marL="0" indent="0">
              <a:spcBef>
                <a:spcPts val="0"/>
              </a:spcBef>
              <a:buNone/>
            </a:pPr>
            <a:r>
              <a:rPr lang="en-US" altLang="zh-CN" dirty="0"/>
              <a:t>   -- Donald Hebb</a:t>
            </a:r>
            <a:r>
              <a:rPr lang="zh-CN" altLang="en-US" dirty="0"/>
              <a:t>）</a:t>
            </a:r>
            <a:endParaRPr lang="en-US" altLang="zh-CN" dirty="0"/>
          </a:p>
        </p:txBody>
      </p:sp>
      <p:pic>
        <p:nvPicPr>
          <p:cNvPr id="7" name="图片 6">
            <a:extLst>
              <a:ext uri="{FF2B5EF4-FFF2-40B4-BE49-F238E27FC236}">
                <a16:creationId xmlns:a16="http://schemas.microsoft.com/office/drawing/2014/main" id="{54FA1E72-811B-463D-B16B-806642C470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6190319" y="463143"/>
            <a:ext cx="2545472" cy="8819779"/>
          </a:xfrm>
          <a:prstGeom prst="rect">
            <a:avLst/>
          </a:prstGeom>
        </p:spPr>
      </p:pic>
      <p:sp>
        <p:nvSpPr>
          <p:cNvPr id="8" name="文本框 7">
            <a:extLst>
              <a:ext uri="{FF2B5EF4-FFF2-40B4-BE49-F238E27FC236}">
                <a16:creationId xmlns:a16="http://schemas.microsoft.com/office/drawing/2014/main" id="{0D3A0D62-EBBB-41CF-AA07-2A6628CE190B}"/>
              </a:ext>
            </a:extLst>
          </p:cNvPr>
          <p:cNvSpPr txBox="1"/>
          <p:nvPr/>
        </p:nvSpPr>
        <p:spPr>
          <a:xfrm>
            <a:off x="3247950" y="6157344"/>
            <a:ext cx="2444900" cy="307777"/>
          </a:xfrm>
          <a:prstGeom prst="rect">
            <a:avLst/>
          </a:prstGeom>
          <a:noFill/>
        </p:spPr>
        <p:txBody>
          <a:bodyPr wrap="none" rtlCol="0">
            <a:spAutoFit/>
          </a:bodyPr>
          <a:lstStyle/>
          <a:p>
            <a:r>
              <a:rPr lang="en-US" altLang="zh-CN" sz="1400" baseline="30000" dirty="0"/>
              <a:t>1</a:t>
            </a:r>
            <a:r>
              <a:rPr lang="zh-CN" altLang="en-US" sz="1400" dirty="0"/>
              <a:t>基于</a:t>
            </a:r>
            <a:r>
              <a:rPr lang="en-US" altLang="zh-CN" sz="1400" dirty="0"/>
              <a:t>2008</a:t>
            </a:r>
            <a:r>
              <a:rPr lang="zh-CN" altLang="en-US" sz="1400" dirty="0"/>
              <a:t>年的个人电脑性能</a:t>
            </a:r>
          </a:p>
        </p:txBody>
      </p:sp>
    </p:spTree>
    <p:extLst>
      <p:ext uri="{BB962C8B-B14F-4D97-AF65-F5344CB8AC3E}">
        <p14:creationId xmlns:p14="http://schemas.microsoft.com/office/powerpoint/2010/main" val="347102933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23718</TotalTime>
  <Words>2130</Words>
  <Application>Microsoft Office PowerPoint</Application>
  <PresentationFormat>宽屏</PresentationFormat>
  <Paragraphs>202</Paragraphs>
  <Slides>24</Slides>
  <Notes>4</Notes>
  <HiddenSlides>0</HiddenSlides>
  <MMClips>3</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24</vt:i4>
      </vt:variant>
    </vt:vector>
  </HeadingPairs>
  <TitlesOfParts>
    <vt:vector size="34" baseType="lpstr">
      <vt:lpstr>-apple-system</vt:lpstr>
      <vt:lpstr>等线</vt:lpstr>
      <vt:lpstr>微软雅黑</vt:lpstr>
      <vt:lpstr>Arial</vt:lpstr>
      <vt:lpstr>Calibri</vt:lpstr>
      <vt:lpstr>Century Gothic</vt:lpstr>
      <vt:lpstr>Segoe UI</vt:lpstr>
      <vt:lpstr>Segoe UI Light</vt:lpstr>
      <vt:lpstr>Office 主题​​</vt:lpstr>
      <vt:lpstr>1_OfficePLUS</vt:lpstr>
      <vt:lpstr>人脑、计算机与神经网络</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gu lei</cp:lastModifiedBy>
  <cp:revision>299</cp:revision>
  <dcterms:created xsi:type="dcterms:W3CDTF">2019-01-23T14:14:04Z</dcterms:created>
  <dcterms:modified xsi:type="dcterms:W3CDTF">2022-10-11T02:14:54Z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